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84" r:id="rId2"/>
    <p:sldId id="260" r:id="rId3"/>
    <p:sldId id="267" r:id="rId4"/>
    <p:sldId id="291" r:id="rId5"/>
    <p:sldId id="292" r:id="rId6"/>
    <p:sldId id="264" r:id="rId7"/>
    <p:sldId id="265" r:id="rId8"/>
    <p:sldId id="295" r:id="rId9"/>
    <p:sldId id="296" r:id="rId10"/>
    <p:sldId id="266" r:id="rId11"/>
    <p:sldId id="297" r:id="rId12"/>
    <p:sldId id="279" r:id="rId13"/>
    <p:sldId id="289" r:id="rId14"/>
    <p:sldId id="299" r:id="rId15"/>
    <p:sldId id="300" r:id="rId16"/>
    <p:sldId id="290" r:id="rId17"/>
    <p:sldId id="261" r:id="rId18"/>
    <p:sldId id="294" r:id="rId19"/>
    <p:sldId id="263" r:id="rId20"/>
    <p:sldId id="274" r:id="rId21"/>
    <p:sldId id="275" r:id="rId2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awin Mustafa (Finance HO)" initials="ZM(H" lastIdx="1" clrIdx="0">
    <p:extLst>
      <p:ext uri="{19B8F6BF-5375-455C-9EA6-DF929625EA0E}">
        <p15:presenceInfo xmlns:p15="http://schemas.microsoft.com/office/powerpoint/2012/main" userId="S-1-5-21-1960408961-606747145-1417001333-464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27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sorterViewPr>
    <p:cViewPr>
      <p:scale>
        <a:sx n="80" d="100"/>
        <a:sy n="80" d="100"/>
      </p:scale>
      <p:origin x="0" y="-29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image" Target="../media/image4.jpeg"/><Relationship Id="rId2" Type="http://schemas.microsoft.com/office/2011/relationships/chartColorStyle" Target="colors1.xml"/><Relationship Id="rId1" Type="http://schemas.microsoft.com/office/2011/relationships/chartStyle" Target="style1.xml"/><Relationship Id="rId6" Type="http://schemas.openxmlformats.org/officeDocument/2006/relationships/oleObject" Target="Book1" TargetMode="External"/><Relationship Id="rId5" Type="http://schemas.openxmlformats.org/officeDocument/2006/relationships/image" Target="../media/image6.jpeg"/><Relationship Id="rId4" Type="http://schemas.openxmlformats.org/officeDocument/2006/relationships/image" Target="../media/image5.jpeg"/></Relationships>
</file>

<file path=ppt/charts/_rels/chart2.xml.rels><?xml version="1.0" encoding="UTF-8" standalone="yes"?>
<Relationships xmlns="http://schemas.openxmlformats.org/package/2006/relationships"><Relationship Id="rId3" Type="http://schemas.openxmlformats.org/officeDocument/2006/relationships/oleObject" Target="file:///C:\Users\10887\AppData\Local\Microsoft\Windows\INetCache\Content.Outlook\B92G8PTG\UFG%20June%202022%2017.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10887\AppData\Local\Microsoft\Windows\INetCache\Content.Outlook\B92G8PTG\UFG%20June%202022%2017.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10887\AppData\Local\Microsoft\Windows\INetCache\Content.Outlook\B92G8PTG\UFG%20June%202022%2017.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10887\AppData\Local\Microsoft\Windows\INetCache\Content.Outlook\B92G8PTG\UFG%20June%202022%2017.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11677\Desktop\Charts%20Corporate%20briefing.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file:///D:\UFG\4%20Pagers\UFG%20Mar-23%20for%20corporate%20brief%20PP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E:\Copy%20of%2067th%20AGM%20List%20of%20Proxy%20holders%20who%20attended%20the%20AGML.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124264973043476"/>
          <c:y val="9.0650827955526675E-2"/>
          <c:w val="0.4033346770457229"/>
          <c:h val="0.9093491720444733"/>
        </c:manualLayout>
      </c:layout>
      <c:doughnutChart>
        <c:varyColors val="1"/>
        <c:ser>
          <c:idx val="0"/>
          <c:order val="0"/>
          <c:dPt>
            <c:idx val="0"/>
            <c:bubble3D val="0"/>
            <c:spPr>
              <a:blipFill>
                <a:blip xmlns:r="http://schemas.openxmlformats.org/officeDocument/2006/relationships" r:embed="rId3"/>
                <a:tile tx="0" ty="0" sx="100000" sy="100000" flip="none" algn="tl"/>
              </a:blipFill>
              <a:ln w="19050">
                <a:solidFill>
                  <a:schemeClr val="lt1"/>
                </a:solidFill>
              </a:ln>
              <a:effectLst/>
            </c:spPr>
            <c:extLst>
              <c:ext xmlns:c16="http://schemas.microsoft.com/office/drawing/2014/chart" uri="{C3380CC4-5D6E-409C-BE32-E72D297353CC}">
                <c16:uniqueId val="{00000001-3E2B-41BE-B541-72A7C3186970}"/>
              </c:ext>
            </c:extLst>
          </c:dPt>
          <c:dPt>
            <c:idx val="1"/>
            <c:bubble3D val="0"/>
            <c:spPr>
              <a:blipFill>
                <a:blip xmlns:r="http://schemas.openxmlformats.org/officeDocument/2006/relationships" r:embed="rId4"/>
                <a:tile tx="0" ty="0" sx="100000" sy="100000" flip="none" algn="tl"/>
              </a:blipFill>
              <a:ln w="19050">
                <a:solidFill>
                  <a:schemeClr val="lt1"/>
                </a:solidFill>
              </a:ln>
              <a:effectLst/>
            </c:spPr>
            <c:extLst>
              <c:ext xmlns:c16="http://schemas.microsoft.com/office/drawing/2014/chart" uri="{C3380CC4-5D6E-409C-BE32-E72D297353CC}">
                <c16:uniqueId val="{00000003-3E2B-41BE-B541-72A7C3186970}"/>
              </c:ext>
            </c:extLst>
          </c:dPt>
          <c:dPt>
            <c:idx val="2"/>
            <c:bubble3D val="0"/>
            <c:spPr>
              <a:blipFill>
                <a:blip xmlns:r="http://schemas.openxmlformats.org/officeDocument/2006/relationships" r:embed="rId5"/>
                <a:tile tx="0" ty="0" sx="100000" sy="100000" flip="none" algn="tl"/>
              </a:blipFill>
              <a:ln w="19050">
                <a:solidFill>
                  <a:schemeClr val="lt1"/>
                </a:solidFill>
              </a:ln>
              <a:effectLst/>
            </c:spPr>
            <c:extLst>
              <c:ext xmlns:c16="http://schemas.microsoft.com/office/drawing/2014/chart" uri="{C3380CC4-5D6E-409C-BE32-E72D297353CC}">
                <c16:uniqueId val="{00000005-3E2B-41BE-B541-72A7C3186970}"/>
              </c:ext>
            </c:extLst>
          </c:dPt>
          <c:dLbls>
            <c:dLbl>
              <c:idx val="0"/>
              <c:layout>
                <c:manualLayout>
                  <c:x val="0.12691506581943715"/>
                  <c:y val="-0.29942418426103645"/>
                </c:manualLayout>
              </c:layout>
              <c:tx>
                <c:rich>
                  <a:bodyPr rot="0" spcFirstLastPara="1" vertOverflow="overflow" horzOverflow="overflow" vert="horz" wrap="none" lIns="38100" tIns="19050" rIns="38100" bIns="19050" anchor="ctr" anchorCtr="0">
                    <a:spAutoFit/>
                  </a:bodyPr>
                  <a:lstStyle/>
                  <a:p>
                    <a:pPr marL="0" algn="l" defTabSz="914400" rtl="0" eaLnBrk="1" latinLnBrk="0" hangingPunct="1">
                      <a:defRPr sz="1600" b="1" i="0" u="none" strike="noStrike" kern="1200" baseline="0">
                        <a:solidFill>
                          <a:schemeClr val="accent2"/>
                        </a:solidFill>
                        <a:effectLst/>
                        <a:latin typeface="+mn-lt"/>
                        <a:ea typeface="+mn-ea"/>
                        <a:cs typeface="Times New Roman" panose="02020603050405020304" pitchFamily="18" charset="0"/>
                      </a:defRPr>
                    </a:pPr>
                    <a:fld id="{9721B2E4-0435-4D7C-9FE6-6E7579BB8D78}" type="CATEGORYNAME">
                      <a:rPr lang="en-US" sz="1600" kern="1200" spc="60">
                        <a:ln w="11430"/>
                        <a:solidFill>
                          <a:schemeClr val="accent2"/>
                        </a:solidFill>
                        <a:effectLst/>
                        <a:latin typeface="+mn-lt"/>
                        <a:ea typeface="Tahoma" pitchFamily="34" charset="0"/>
                        <a:cs typeface="Tahoma" pitchFamily="34" charset="0"/>
                      </a:rPr>
                      <a:pPr marL="0" algn="l" defTabSz="914400" rtl="0" eaLnBrk="1" latinLnBrk="0" hangingPunct="1">
                        <a:defRPr sz="1600" b="1">
                          <a:solidFill>
                            <a:schemeClr val="accent2"/>
                          </a:solidFill>
                          <a:effectLst/>
                          <a:cs typeface="Times New Roman" panose="02020603050405020304" pitchFamily="18" charset="0"/>
                        </a:defRPr>
                      </a:pPr>
                      <a:t>[CATEGORY NAME]</a:t>
                    </a:fld>
                    <a:r>
                      <a:rPr lang="en-US" sz="1600" kern="1200" spc="60" dirty="0">
                        <a:ln w="11430"/>
                        <a:solidFill>
                          <a:schemeClr val="accent2"/>
                        </a:solidFill>
                        <a:effectLst/>
                        <a:latin typeface="+mn-lt"/>
                        <a:ea typeface="Tahoma" pitchFamily="34" charset="0"/>
                        <a:cs typeface="Tahoma" pitchFamily="34" charset="0"/>
                      </a:rPr>
                      <a:t>
</a:t>
                    </a:r>
                    <a:fld id="{06352370-836A-424B-A39C-56BB4F94F292}" type="PERCENTAGE">
                      <a:rPr lang="en-US" sz="1600" kern="1200" spc="60">
                        <a:ln w="11430"/>
                        <a:solidFill>
                          <a:schemeClr val="accent2"/>
                        </a:solidFill>
                        <a:effectLst/>
                        <a:latin typeface="+mn-lt"/>
                        <a:ea typeface="Tahoma" pitchFamily="34" charset="0"/>
                        <a:cs typeface="Tahoma" pitchFamily="34" charset="0"/>
                      </a:rPr>
                      <a:pPr marL="0" algn="l" defTabSz="914400" rtl="0" eaLnBrk="1" latinLnBrk="0" hangingPunct="1">
                        <a:defRPr sz="1600" b="1">
                          <a:solidFill>
                            <a:schemeClr val="accent2"/>
                          </a:solidFill>
                          <a:effectLst/>
                          <a:cs typeface="Times New Roman" panose="02020603050405020304" pitchFamily="18" charset="0"/>
                        </a:defRPr>
                      </a:pPr>
                      <a:t>[PERCENTAGE]</a:t>
                    </a:fld>
                    <a:endParaRPr lang="en-US" sz="1600" kern="1200" spc="60" dirty="0">
                      <a:ln w="11430"/>
                      <a:solidFill>
                        <a:schemeClr val="accent2"/>
                      </a:solidFill>
                      <a:effectLst/>
                      <a:latin typeface="+mn-lt"/>
                      <a:ea typeface="Tahoma" pitchFamily="34" charset="0"/>
                      <a:cs typeface="Tahoma" pitchFamily="34" charset="0"/>
                    </a:endParaRPr>
                  </a:p>
                </c:rich>
              </c:tx>
              <c:spPr>
                <a:noFill/>
                <a:ln>
                  <a:noFill/>
                </a:ln>
                <a:effectLst/>
              </c:spPr>
              <c:txPr>
                <a:bodyPr rot="0" spcFirstLastPara="1" vertOverflow="overflow" horzOverflow="overflow" vert="horz" wrap="none" lIns="38100" tIns="19050" rIns="38100" bIns="19050" anchor="ctr" anchorCtr="0">
                  <a:spAutoFit/>
                </a:bodyPr>
                <a:lstStyle/>
                <a:p>
                  <a:pPr marL="0" algn="l" defTabSz="914400" rtl="0" eaLnBrk="1" latinLnBrk="0" hangingPunct="1">
                    <a:defRPr sz="1600" b="1" i="0" u="none" strike="noStrike" kern="1200" baseline="0">
                      <a:solidFill>
                        <a:schemeClr val="accent2"/>
                      </a:solidFill>
                      <a:effectLst/>
                      <a:latin typeface="+mn-lt"/>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1-3E2B-41BE-B541-72A7C3186970}"/>
                </c:ext>
              </c:extLst>
            </c:dLbl>
            <c:dLbl>
              <c:idx val="1"/>
              <c:layout>
                <c:manualLayout>
                  <c:x val="-0.17460632597827352"/>
                  <c:y val="2.8150991682661455E-2"/>
                </c:manualLayout>
              </c:layout>
              <c:tx>
                <c:rich>
                  <a:bodyPr rot="0" spcFirstLastPara="1" vertOverflow="ellipsis" vert="horz" wrap="square" lIns="38100" tIns="19050" rIns="38100" bIns="19050" anchor="ctr" anchorCtr="0">
                    <a:noAutofit/>
                  </a:bodyPr>
                  <a:lstStyle/>
                  <a:p>
                    <a:pPr marL="0" algn="l" defTabSz="914400" rtl="0" eaLnBrk="1" latinLnBrk="0" hangingPunct="1">
                      <a:defRPr sz="1600" b="1" i="0" u="none" strike="noStrike" kern="1200" baseline="0">
                        <a:solidFill>
                          <a:schemeClr val="accent2"/>
                        </a:solidFill>
                        <a:effectLst/>
                        <a:latin typeface="+mn-lt"/>
                        <a:ea typeface="+mn-ea"/>
                        <a:cs typeface="Times New Roman" panose="02020603050405020304" pitchFamily="18" charset="0"/>
                      </a:defRPr>
                    </a:pPr>
                    <a:fld id="{47CFC0BC-9D5F-44C6-BBB7-6FD662683999}" type="CATEGORYNAME">
                      <a:rPr lang="en-US" sz="1600" kern="1200" spc="60" smtClean="0">
                        <a:ln w="11430"/>
                        <a:solidFill>
                          <a:schemeClr val="accent2"/>
                        </a:solidFill>
                        <a:effectLst/>
                        <a:latin typeface="+mn-lt"/>
                        <a:ea typeface="Tahoma" pitchFamily="34" charset="0"/>
                        <a:cs typeface="Tahoma" pitchFamily="34" charset="0"/>
                      </a:rPr>
                      <a:pPr marL="0" algn="l" defTabSz="914400" rtl="0" eaLnBrk="1" latinLnBrk="0" hangingPunct="1">
                        <a:defRPr sz="1600" b="1">
                          <a:solidFill>
                            <a:schemeClr val="accent2"/>
                          </a:solidFill>
                          <a:effectLst/>
                          <a:cs typeface="Times New Roman" panose="02020603050405020304" pitchFamily="18" charset="0"/>
                        </a:defRPr>
                      </a:pPr>
                      <a:t>[CATEGORY NAME]</a:t>
                    </a:fld>
                    <a:r>
                      <a:rPr lang="en-US" sz="1600" kern="1200" spc="60" baseline="0" dirty="0">
                        <a:ln w="11430"/>
                        <a:solidFill>
                          <a:schemeClr val="accent2"/>
                        </a:solidFill>
                        <a:effectLst/>
                        <a:latin typeface="+mn-lt"/>
                        <a:ea typeface="Tahoma" pitchFamily="34" charset="0"/>
                        <a:cs typeface="Tahoma" pitchFamily="34" charset="0"/>
                      </a:rPr>
                      <a:t> </a:t>
                    </a:r>
                    <a:fld id="{BEB0A90C-71C3-42FE-B6DE-F6923DD7C726}" type="PERCENTAGE">
                      <a:rPr lang="en-US" sz="1600" kern="1200" spc="60" smtClean="0">
                        <a:ln w="11430"/>
                        <a:solidFill>
                          <a:schemeClr val="accent2"/>
                        </a:solidFill>
                        <a:effectLst/>
                        <a:latin typeface="+mn-lt"/>
                        <a:ea typeface="Tahoma" pitchFamily="34" charset="0"/>
                        <a:cs typeface="Tahoma" pitchFamily="34" charset="0"/>
                      </a:rPr>
                      <a:pPr marL="0" algn="l" defTabSz="914400" rtl="0" eaLnBrk="1" latinLnBrk="0" hangingPunct="1">
                        <a:defRPr sz="1600" b="1">
                          <a:solidFill>
                            <a:schemeClr val="accent2"/>
                          </a:solidFill>
                          <a:effectLst/>
                          <a:cs typeface="Times New Roman" panose="02020603050405020304" pitchFamily="18" charset="0"/>
                        </a:defRPr>
                      </a:pPr>
                      <a:t>[PERCENTAGE]</a:t>
                    </a:fld>
                    <a:endParaRPr lang="en-US" sz="1600" kern="1200" spc="60" baseline="0" dirty="0">
                      <a:ln w="11430"/>
                      <a:solidFill>
                        <a:schemeClr val="accent2"/>
                      </a:solidFill>
                      <a:effectLst/>
                      <a:latin typeface="+mn-lt"/>
                      <a:ea typeface="Tahoma" pitchFamily="34" charset="0"/>
                      <a:cs typeface="Tahoma" pitchFamily="34" charset="0"/>
                    </a:endParaRPr>
                  </a:p>
                </c:rich>
              </c:tx>
              <c:spPr>
                <a:noFill/>
                <a:ln>
                  <a:noFill/>
                </a:ln>
                <a:effectLst/>
              </c:spPr>
              <c:txPr>
                <a:bodyPr rot="0" spcFirstLastPara="1" vertOverflow="ellipsis" vert="horz" wrap="square" lIns="38100" tIns="19050" rIns="38100" bIns="19050" anchor="ctr" anchorCtr="0">
                  <a:noAutofit/>
                </a:bodyPr>
                <a:lstStyle/>
                <a:p>
                  <a:pPr marL="0" algn="l" defTabSz="914400" rtl="0" eaLnBrk="1" latinLnBrk="0" hangingPunct="1">
                    <a:defRPr sz="1600" b="1" i="0" u="none" strike="noStrike" kern="1200" baseline="0">
                      <a:solidFill>
                        <a:schemeClr val="accent2"/>
                      </a:solidFill>
                      <a:effectLst/>
                      <a:latin typeface="+mn-lt"/>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1627350238541063"/>
                      <c:h val="0.18321177223288548"/>
                    </c:manualLayout>
                  </c15:layout>
                  <c15:dlblFieldTable/>
                  <c15:showDataLabelsRange val="0"/>
                </c:ext>
                <c:ext xmlns:c16="http://schemas.microsoft.com/office/drawing/2014/chart" uri="{C3380CC4-5D6E-409C-BE32-E72D297353CC}">
                  <c16:uniqueId val="{00000003-3E2B-41BE-B541-72A7C3186970}"/>
                </c:ext>
              </c:extLst>
            </c:dLbl>
            <c:dLbl>
              <c:idx val="2"/>
              <c:layout>
                <c:manualLayout>
                  <c:x val="-0.16330927043989327"/>
                  <c:y val="-5.1183621241202862E-2"/>
                </c:manualLayout>
              </c:layout>
              <c:tx>
                <c:rich>
                  <a:bodyPr rot="0" spcFirstLastPara="1" vertOverflow="ellipsis" vert="horz" wrap="square" lIns="38100" tIns="19050" rIns="38100" bIns="19050" anchor="ctr" anchorCtr="0">
                    <a:spAutoFit/>
                  </a:bodyPr>
                  <a:lstStyle/>
                  <a:p>
                    <a:pPr marL="0" algn="l" defTabSz="914400" rtl="0" eaLnBrk="1" latinLnBrk="0" hangingPunct="1">
                      <a:defRPr sz="1600" b="1" i="0" u="none" strike="noStrike" kern="1200" cap="none" spc="0" baseline="0">
                        <a:ln w="0"/>
                        <a:solidFill>
                          <a:schemeClr val="accent2"/>
                        </a:solidFill>
                        <a:effectLst/>
                        <a:latin typeface="+mn-lt"/>
                        <a:ea typeface="+mn-ea"/>
                        <a:cs typeface="Times New Roman" panose="02020603050405020304" pitchFamily="18" charset="0"/>
                      </a:defRPr>
                    </a:pPr>
                    <a:fld id="{C2DCA22A-1B95-46D1-AB2A-8658B638C152}" type="CATEGORYNAME">
                      <a:rPr lang="en-US" sz="1600" b="1" kern="1200" spc="60">
                        <a:ln w="11430"/>
                        <a:solidFill>
                          <a:schemeClr val="accent2"/>
                        </a:solidFill>
                        <a:effectLst/>
                        <a:latin typeface="+mn-lt"/>
                        <a:ea typeface="Tahoma" pitchFamily="34" charset="0"/>
                        <a:cs typeface="Tahoma" pitchFamily="34" charset="0"/>
                      </a:rPr>
                      <a:pPr marL="0" algn="l" defTabSz="914400" rtl="0" eaLnBrk="1" latinLnBrk="0" hangingPunct="1">
                        <a:defRPr sz="1600" b="1" cap="none" spc="0">
                          <a:ln w="0"/>
                          <a:solidFill>
                            <a:schemeClr val="accent2"/>
                          </a:solidFill>
                          <a:effectLst/>
                          <a:cs typeface="Times New Roman" panose="02020603050405020304" pitchFamily="18" charset="0"/>
                        </a:defRPr>
                      </a:pPr>
                      <a:t>[CATEGORY NAME]</a:t>
                    </a:fld>
                    <a:r>
                      <a:rPr lang="en-US" sz="1600" b="1" kern="1200" spc="60" dirty="0">
                        <a:ln w="11430"/>
                        <a:solidFill>
                          <a:schemeClr val="accent2"/>
                        </a:solidFill>
                        <a:effectLst/>
                        <a:latin typeface="+mn-lt"/>
                        <a:ea typeface="Tahoma" pitchFamily="34" charset="0"/>
                        <a:cs typeface="Tahoma" pitchFamily="34" charset="0"/>
                      </a:rPr>
                      <a:t>
</a:t>
                    </a:r>
                    <a:fld id="{B0191C08-8B3B-450D-9B43-AEF72C7280D0}" type="PERCENTAGE">
                      <a:rPr lang="en-US" sz="1600" b="1" kern="1200" spc="60">
                        <a:ln w="11430"/>
                        <a:solidFill>
                          <a:schemeClr val="accent2"/>
                        </a:solidFill>
                        <a:effectLst/>
                        <a:latin typeface="+mn-lt"/>
                        <a:ea typeface="Tahoma" pitchFamily="34" charset="0"/>
                        <a:cs typeface="Tahoma" pitchFamily="34" charset="0"/>
                      </a:rPr>
                      <a:pPr marL="0" algn="l" defTabSz="914400" rtl="0" eaLnBrk="1" latinLnBrk="0" hangingPunct="1">
                        <a:defRPr sz="1600" b="1" cap="none" spc="0">
                          <a:ln w="0"/>
                          <a:solidFill>
                            <a:schemeClr val="accent2"/>
                          </a:solidFill>
                          <a:effectLst/>
                          <a:cs typeface="Times New Roman" panose="02020603050405020304" pitchFamily="18" charset="0"/>
                        </a:defRPr>
                      </a:pPr>
                      <a:t>[PERCENTAGE]</a:t>
                    </a:fld>
                    <a:endParaRPr lang="en-US" sz="1600" b="1" kern="1200" spc="60" dirty="0">
                      <a:ln w="11430"/>
                      <a:solidFill>
                        <a:schemeClr val="accent2"/>
                      </a:solidFill>
                      <a:effectLst/>
                      <a:latin typeface="+mn-lt"/>
                      <a:ea typeface="Tahoma" pitchFamily="34" charset="0"/>
                      <a:cs typeface="Tahoma" pitchFamily="34" charset="0"/>
                    </a:endParaRPr>
                  </a:p>
                </c:rich>
              </c:tx>
              <c:spPr>
                <a:noFill/>
                <a:ln>
                  <a:noFill/>
                </a:ln>
                <a:effectLst/>
              </c:spPr>
              <c:txPr>
                <a:bodyPr rot="0" spcFirstLastPara="1" vertOverflow="ellipsis" vert="horz" wrap="square" lIns="38100" tIns="19050" rIns="38100" bIns="19050" anchor="ctr" anchorCtr="0">
                  <a:spAutoFit/>
                </a:bodyPr>
                <a:lstStyle/>
                <a:p>
                  <a:pPr marL="0" algn="l" defTabSz="914400" rtl="0" eaLnBrk="1" latinLnBrk="0" hangingPunct="1">
                    <a:defRPr sz="1600" b="1" i="0" u="none" strike="noStrike" kern="1200" cap="none" spc="0" baseline="0">
                      <a:ln w="0"/>
                      <a:solidFill>
                        <a:schemeClr val="accent2"/>
                      </a:solidFill>
                      <a:effectLst/>
                      <a:latin typeface="+mn-lt"/>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E2B-41BE-B541-72A7C318697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effectLst/>
                    <a:latin typeface="+mn-lt"/>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Sheet1!$C$13:$C$15</c:f>
              <c:strCache>
                <c:ptCount val="3"/>
                <c:pt idx="0">
                  <c:v>Direct Shareholding of GoP</c:v>
                </c:pt>
                <c:pt idx="1">
                  <c:v>Indirect Shareholding of GoP</c:v>
                </c:pt>
                <c:pt idx="2">
                  <c:v>General Public &amp; Others</c:v>
                </c:pt>
              </c:strCache>
            </c:strRef>
          </c:cat>
          <c:val>
            <c:numRef>
              <c:f>Sheet1!$D$13:$D$15</c:f>
              <c:numCache>
                <c:formatCode>_(* #,##0_);_(* \(#,##0\);_(* "-"??_);_(@_)</c:formatCode>
                <c:ptCount val="3"/>
                <c:pt idx="0">
                  <c:v>468468218</c:v>
                </c:pt>
                <c:pt idx="1">
                  <c:v>196395474</c:v>
                </c:pt>
                <c:pt idx="2">
                  <c:v>216052617</c:v>
                </c:pt>
              </c:numCache>
            </c:numRef>
          </c:val>
          <c:extLst>
            <c:ext xmlns:c16="http://schemas.microsoft.com/office/drawing/2014/chart" uri="{C3380CC4-5D6E-409C-BE32-E72D297353CC}">
              <c16:uniqueId val="{00000006-3E2B-41BE-B541-72A7C3186970}"/>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6">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4669444444444445"/>
          <c:y val="0.46296296296296297"/>
        </c:manualLayout>
      </c:layout>
      <c:overlay val="0"/>
      <c:spPr>
        <a:noFill/>
        <a:ln>
          <a:noFill/>
        </a:ln>
        <a:effectLst/>
      </c:spPr>
      <c:txPr>
        <a:bodyPr rot="0" spcFirstLastPara="1" vertOverflow="ellipsis" vert="horz" wrap="square" anchor="ctr" anchorCtr="1"/>
        <a:lstStyle/>
        <a:p>
          <a:pPr>
            <a:defRPr sz="3200" b="1" i="0" u="none" strike="noStrike" kern="1200" spc="0" baseline="0">
              <a:gradFill>
                <a:gsLst>
                  <a:gs pos="61000">
                    <a:schemeClr val="accent2">
                      <a:lumMod val="75000"/>
                    </a:schemeClr>
                  </a:gs>
                  <a:gs pos="100000">
                    <a:schemeClr val="accent4">
                      <a:lumMod val="40000"/>
                      <a:lumOff val="60000"/>
                    </a:schemeClr>
                  </a:gs>
                </a:gsLst>
                <a:lin ang="5400000" scaled="1"/>
              </a:gradFill>
              <a:latin typeface="+mn-lt"/>
              <a:ea typeface="+mn-ea"/>
              <a:cs typeface="+mn-cs"/>
            </a:defRPr>
          </a:pPr>
          <a:endParaRPr lang="en-US"/>
        </a:p>
      </c:txPr>
    </c:title>
    <c:autoTitleDeleted val="0"/>
    <c:plotArea>
      <c:layout>
        <c:manualLayout>
          <c:layoutTarget val="inner"/>
          <c:xMode val="edge"/>
          <c:yMode val="edge"/>
          <c:x val="0.2985627734033246"/>
          <c:y val="0.17171296296296296"/>
          <c:w val="0.4917635608048993"/>
          <c:h val="0.81960593467483212"/>
        </c:manualLayout>
      </c:layout>
      <c:doughnutChart>
        <c:varyColors val="1"/>
        <c:ser>
          <c:idx val="0"/>
          <c:order val="0"/>
          <c:tx>
            <c:strRef>
              <c:f>Sheet1!$I$10</c:f>
              <c:strCache>
                <c:ptCount val="1"/>
                <c:pt idx="0">
                  <c:v>2019</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561-4877-8E6B-F41292E179C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561-4877-8E6B-F41292E179CB}"/>
              </c:ext>
            </c:extLst>
          </c:dPt>
          <c:dLbls>
            <c:dLbl>
              <c:idx val="0"/>
              <c:layout>
                <c:manualLayout>
                  <c:x val="0.24999999999999989"/>
                  <c:y val="-5.555555555555555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561-4877-8E6B-F41292E179CB}"/>
                </c:ext>
              </c:extLst>
            </c:dLbl>
            <c:dLbl>
              <c:idx val="1"/>
              <c:layout>
                <c:manualLayout>
                  <c:x val="-5.0000000000000051E-2"/>
                  <c:y val="-0.13425925925925927"/>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561-4877-8E6B-F41292E179CB}"/>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Sheet1!$H$11:$H$12</c:f>
              <c:strCache>
                <c:ptCount val="2"/>
                <c:pt idx="0">
                  <c:v>Indegenous </c:v>
                </c:pt>
                <c:pt idx="1">
                  <c:v>RLNG</c:v>
                </c:pt>
              </c:strCache>
            </c:strRef>
          </c:cat>
          <c:val>
            <c:numRef>
              <c:f>Sheet1!$I$11:$I$12</c:f>
              <c:numCache>
                <c:formatCode>General</c:formatCode>
                <c:ptCount val="2"/>
                <c:pt idx="0">
                  <c:v>397948.24671447027</c:v>
                </c:pt>
                <c:pt idx="1">
                  <c:v>32004.226822321401</c:v>
                </c:pt>
              </c:numCache>
            </c:numRef>
          </c:val>
          <c:extLst>
            <c:ext xmlns:c16="http://schemas.microsoft.com/office/drawing/2014/chart" uri="{C3380CC4-5D6E-409C-BE32-E72D297353CC}">
              <c16:uniqueId val="{00000004-9561-4877-8E6B-F41292E179CB}"/>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4669444444444445"/>
          <c:y val="0.46759259259259262"/>
        </c:manualLayout>
      </c:layout>
      <c:overlay val="0"/>
      <c:spPr>
        <a:noFill/>
        <a:ln>
          <a:noFill/>
        </a:ln>
        <a:effectLst/>
      </c:spPr>
      <c:txPr>
        <a:bodyPr rot="0" spcFirstLastPara="1" vertOverflow="ellipsis" vert="horz" wrap="square" anchor="ctr" anchorCtr="1"/>
        <a:lstStyle/>
        <a:p>
          <a:pPr>
            <a:defRPr sz="3200" b="1" i="0" u="none" strike="noStrike" kern="1200" spc="0" baseline="0">
              <a:gradFill>
                <a:gsLst>
                  <a:gs pos="61000">
                    <a:schemeClr val="accent2">
                      <a:lumMod val="75000"/>
                    </a:schemeClr>
                  </a:gs>
                  <a:gs pos="100000">
                    <a:schemeClr val="accent4">
                      <a:lumMod val="40000"/>
                      <a:lumOff val="60000"/>
                    </a:schemeClr>
                  </a:gs>
                </a:gsLst>
                <a:lin ang="5400000" scaled="1"/>
              </a:gradFill>
              <a:latin typeface="+mn-lt"/>
              <a:ea typeface="+mn-ea"/>
              <a:cs typeface="+mn-cs"/>
            </a:defRPr>
          </a:pPr>
          <a:endParaRPr lang="en-US"/>
        </a:p>
      </c:txPr>
    </c:title>
    <c:autoTitleDeleted val="0"/>
    <c:plotArea>
      <c:layout>
        <c:manualLayout>
          <c:layoutTarget val="inner"/>
          <c:xMode val="edge"/>
          <c:yMode val="edge"/>
          <c:x val="0.2985627734033246"/>
          <c:y val="0.17171296296296296"/>
          <c:w val="0.4917635608048993"/>
          <c:h val="0.81960593467483212"/>
        </c:manualLayout>
      </c:layout>
      <c:doughnutChart>
        <c:varyColors val="1"/>
        <c:ser>
          <c:idx val="0"/>
          <c:order val="0"/>
          <c:tx>
            <c:strRef>
              <c:f>Sheet1!$J$10</c:f>
              <c:strCache>
                <c:ptCount val="1"/>
                <c:pt idx="0">
                  <c:v>2020</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892-4B59-AA93-50972D5FB37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892-4B59-AA93-50972D5FB37F}"/>
              </c:ext>
            </c:extLst>
          </c:dPt>
          <c:dLbls>
            <c:dLbl>
              <c:idx val="0"/>
              <c:layout>
                <c:manualLayout>
                  <c:x val="0.24999999999999989"/>
                  <c:y val="-5.555555555555555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892-4B59-AA93-50972D5FB37F}"/>
                </c:ext>
              </c:extLst>
            </c:dLbl>
            <c:dLbl>
              <c:idx val="1"/>
              <c:layout>
                <c:manualLayout>
                  <c:x val="-5.0000000000000051E-2"/>
                  <c:y val="-0.13425925925925927"/>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892-4B59-AA93-50972D5FB37F}"/>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Sheet1!$H$11:$H$12</c:f>
              <c:strCache>
                <c:ptCount val="2"/>
                <c:pt idx="0">
                  <c:v>Indegenous </c:v>
                </c:pt>
                <c:pt idx="1">
                  <c:v>RLNG</c:v>
                </c:pt>
              </c:strCache>
            </c:strRef>
          </c:cat>
          <c:val>
            <c:numRef>
              <c:f>Sheet1!$J$11:$J$12</c:f>
              <c:numCache>
                <c:formatCode>_(* #,##0_);_(* \(#,##0\);_(* "-"??_);_(@_)</c:formatCode>
                <c:ptCount val="2"/>
                <c:pt idx="0">
                  <c:v>425008.95500000007</c:v>
                </c:pt>
                <c:pt idx="1">
                  <c:v>24709.078683444575</c:v>
                </c:pt>
              </c:numCache>
            </c:numRef>
          </c:val>
          <c:extLst>
            <c:ext xmlns:c16="http://schemas.microsoft.com/office/drawing/2014/chart" uri="{C3380CC4-5D6E-409C-BE32-E72D297353CC}">
              <c16:uniqueId val="{00000004-C892-4B59-AA93-50972D5FB37F}"/>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4669444444444445"/>
          <c:y val="0.46296296296296297"/>
        </c:manualLayout>
      </c:layout>
      <c:overlay val="0"/>
      <c:spPr>
        <a:noFill/>
        <a:ln>
          <a:noFill/>
        </a:ln>
        <a:effectLst/>
      </c:spPr>
      <c:txPr>
        <a:bodyPr rot="0" spcFirstLastPara="1" vertOverflow="ellipsis" vert="horz" wrap="square" anchor="ctr" anchorCtr="1"/>
        <a:lstStyle/>
        <a:p>
          <a:pPr>
            <a:defRPr sz="3200" b="1" i="0" u="none" strike="noStrike" kern="1200" spc="0" baseline="0">
              <a:gradFill>
                <a:gsLst>
                  <a:gs pos="61000">
                    <a:schemeClr val="accent2">
                      <a:lumMod val="75000"/>
                    </a:schemeClr>
                  </a:gs>
                  <a:gs pos="100000">
                    <a:schemeClr val="accent4">
                      <a:lumMod val="40000"/>
                      <a:lumOff val="60000"/>
                    </a:schemeClr>
                  </a:gs>
                </a:gsLst>
                <a:lin ang="5400000" scaled="1"/>
              </a:gradFill>
              <a:latin typeface="+mn-lt"/>
              <a:ea typeface="+mn-ea"/>
              <a:cs typeface="+mn-cs"/>
            </a:defRPr>
          </a:pPr>
          <a:endParaRPr lang="en-US"/>
        </a:p>
      </c:txPr>
    </c:title>
    <c:autoTitleDeleted val="0"/>
    <c:plotArea>
      <c:layout>
        <c:manualLayout>
          <c:layoutTarget val="inner"/>
          <c:xMode val="edge"/>
          <c:yMode val="edge"/>
          <c:x val="0.2985627734033246"/>
          <c:y val="0.17171296296296296"/>
          <c:w val="0.4917635608048993"/>
          <c:h val="0.81960593467483212"/>
        </c:manualLayout>
      </c:layout>
      <c:doughnutChart>
        <c:varyColors val="1"/>
        <c:ser>
          <c:idx val="0"/>
          <c:order val="0"/>
          <c:tx>
            <c:strRef>
              <c:f>Sheet1!$K$10</c:f>
              <c:strCache>
                <c:ptCount val="1"/>
                <c:pt idx="0">
                  <c:v>2021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88F-4E3F-A0FF-E646546FD1F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88F-4E3F-A0FF-E646546FD1F1}"/>
              </c:ext>
            </c:extLst>
          </c:dPt>
          <c:dLbls>
            <c:dLbl>
              <c:idx val="0"/>
              <c:layout>
                <c:manualLayout>
                  <c:x val="0.24999999999999989"/>
                  <c:y val="-5.555555555555555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88F-4E3F-A0FF-E646546FD1F1}"/>
                </c:ext>
              </c:extLst>
            </c:dLbl>
            <c:dLbl>
              <c:idx val="1"/>
              <c:layout>
                <c:manualLayout>
                  <c:x val="-5.0000000000000051E-2"/>
                  <c:y val="-0.13425925925925927"/>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88F-4E3F-A0FF-E646546FD1F1}"/>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Sheet1!$H$11:$H$12</c:f>
              <c:strCache>
                <c:ptCount val="2"/>
                <c:pt idx="0">
                  <c:v>Indegenous </c:v>
                </c:pt>
                <c:pt idx="1">
                  <c:v>RLNG</c:v>
                </c:pt>
              </c:strCache>
            </c:strRef>
          </c:cat>
          <c:val>
            <c:numRef>
              <c:f>Sheet1!$K$11:$K$12</c:f>
              <c:numCache>
                <c:formatCode>_(* #,##0_);_(* \(#,##0\);_(* "-"??_);_(@_)</c:formatCode>
                <c:ptCount val="2"/>
                <c:pt idx="0">
                  <c:v>362822.06300000002</c:v>
                </c:pt>
                <c:pt idx="1">
                  <c:v>72524.761968637831</c:v>
                </c:pt>
              </c:numCache>
            </c:numRef>
          </c:val>
          <c:extLst>
            <c:ext xmlns:c16="http://schemas.microsoft.com/office/drawing/2014/chart" uri="{C3380CC4-5D6E-409C-BE32-E72D297353CC}">
              <c16:uniqueId val="{00000004-388F-4E3F-A0FF-E646546FD1F1}"/>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4669444444444445"/>
          <c:y val="0.46296296296296297"/>
        </c:manualLayout>
      </c:layout>
      <c:overlay val="0"/>
      <c:spPr>
        <a:noFill/>
        <a:ln>
          <a:noFill/>
        </a:ln>
        <a:effectLst/>
      </c:spPr>
      <c:txPr>
        <a:bodyPr rot="0" spcFirstLastPara="1" vertOverflow="ellipsis" vert="horz" wrap="square" anchor="ctr" anchorCtr="1"/>
        <a:lstStyle/>
        <a:p>
          <a:pPr>
            <a:defRPr sz="3200" b="1" i="0" u="none" strike="noStrike" kern="1200" spc="0" baseline="0">
              <a:gradFill>
                <a:gsLst>
                  <a:gs pos="61000">
                    <a:schemeClr val="accent2">
                      <a:lumMod val="75000"/>
                    </a:schemeClr>
                  </a:gs>
                  <a:gs pos="100000">
                    <a:schemeClr val="accent4">
                      <a:lumMod val="40000"/>
                      <a:lumOff val="60000"/>
                    </a:schemeClr>
                  </a:gs>
                </a:gsLst>
                <a:lin ang="5400000" scaled="1"/>
              </a:gradFill>
              <a:latin typeface="+mn-lt"/>
              <a:ea typeface="+mn-ea"/>
              <a:cs typeface="+mn-cs"/>
            </a:defRPr>
          </a:pPr>
          <a:endParaRPr lang="en-US"/>
        </a:p>
      </c:txPr>
    </c:title>
    <c:autoTitleDeleted val="0"/>
    <c:plotArea>
      <c:layout>
        <c:manualLayout>
          <c:layoutTarget val="inner"/>
          <c:xMode val="edge"/>
          <c:yMode val="edge"/>
          <c:x val="0.2985627734033246"/>
          <c:y val="0.17171296296296296"/>
          <c:w val="0.4917635608048993"/>
          <c:h val="0.81960593467483212"/>
        </c:manualLayout>
      </c:layout>
      <c:doughnutChart>
        <c:varyColors val="1"/>
        <c:ser>
          <c:idx val="0"/>
          <c:order val="0"/>
          <c:tx>
            <c:strRef>
              <c:f>Sheet1!$L$10</c:f>
              <c:strCache>
                <c:ptCount val="1"/>
                <c:pt idx="0">
                  <c:v>2022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67F-48AD-A674-69FA52CACAD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67F-48AD-A674-69FA52CACAD0}"/>
              </c:ext>
            </c:extLst>
          </c:dPt>
          <c:dLbls>
            <c:dLbl>
              <c:idx val="0"/>
              <c:layout>
                <c:manualLayout>
                  <c:x val="0.24999999999999989"/>
                  <c:y val="-5.555555555555555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67F-48AD-A674-69FA52CACAD0}"/>
                </c:ext>
              </c:extLst>
            </c:dLbl>
            <c:dLbl>
              <c:idx val="1"/>
              <c:layout>
                <c:manualLayout>
                  <c:x val="-5.0000000000000051E-2"/>
                  <c:y val="-0.13425925925925927"/>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67F-48AD-A674-69FA52CACAD0}"/>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Sheet1!$H$11:$H$12</c:f>
              <c:strCache>
                <c:ptCount val="2"/>
                <c:pt idx="0">
                  <c:v>Indegenous </c:v>
                </c:pt>
                <c:pt idx="1">
                  <c:v>RLNG</c:v>
                </c:pt>
              </c:strCache>
            </c:strRef>
          </c:cat>
          <c:val>
            <c:numRef>
              <c:f>Sheet1!$L$11:$L$12</c:f>
              <c:numCache>
                <c:formatCode>_(* #,##0_);_(* \(#,##0\);_(* "-"??_);_(@_)</c:formatCode>
                <c:ptCount val="2"/>
                <c:pt idx="0">
                  <c:v>336225.58199999994</c:v>
                </c:pt>
                <c:pt idx="1">
                  <c:v>54318.702877810734</c:v>
                </c:pt>
              </c:numCache>
            </c:numRef>
          </c:val>
          <c:extLst>
            <c:ext xmlns:c16="http://schemas.microsoft.com/office/drawing/2014/chart" uri="{C3380CC4-5D6E-409C-BE32-E72D297353CC}">
              <c16:uniqueId val="{00000004-067F-48AD-A674-69FA52CACAD0}"/>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4EC-49B1-94AB-1568D286D2B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4EC-49B1-94AB-1568D286D2BA}"/>
              </c:ext>
            </c:extLst>
          </c:dPt>
          <c:dLbls>
            <c:dLbl>
              <c:idx val="0"/>
              <c:layout>
                <c:manualLayout>
                  <c:x val="0.13436022688353758"/>
                  <c:y val="8.672673639437739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4EC-49B1-94AB-1568D286D2BA}"/>
                </c:ext>
              </c:extLst>
            </c:dLbl>
            <c:dLbl>
              <c:idx val="1"/>
              <c:layout>
                <c:manualLayout>
                  <c:x val="-0.1659743979149583"/>
                  <c:y val="-5.265551852515771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4EC-49B1-94AB-1568D286D2B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Sheet1!$C$47:$C$48</c:f>
              <c:strCache>
                <c:ptCount val="2"/>
                <c:pt idx="0">
                  <c:v>Domestic</c:v>
                </c:pt>
                <c:pt idx="1">
                  <c:v>All Others</c:v>
                </c:pt>
              </c:strCache>
            </c:strRef>
          </c:cat>
          <c:val>
            <c:numRef>
              <c:f>Sheet1!$D$47:$D$48</c:f>
              <c:numCache>
                <c:formatCode>General</c:formatCode>
                <c:ptCount val="2"/>
                <c:pt idx="0">
                  <c:v>3184732</c:v>
                </c:pt>
                <c:pt idx="1">
                  <c:v>27478</c:v>
                </c:pt>
              </c:numCache>
            </c:numRef>
          </c:val>
          <c:extLst>
            <c:ext xmlns:c16="http://schemas.microsoft.com/office/drawing/2014/chart" uri="{C3380CC4-5D6E-409C-BE32-E72D297353CC}">
              <c16:uniqueId val="{00000004-64EC-49B1-94AB-1568D286D2B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BA2-45DC-A980-9287ED6A4AB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BA2-45DC-A980-9287ED6A4AB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BA2-45DC-A980-9287ED6A4AB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BA2-45DC-A980-9287ED6A4AB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BA2-45DC-A980-9287ED6A4AB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BA2-45DC-A980-9287ED6A4ABA}"/>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BA2-45DC-A980-9287ED6A4ABA}"/>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7BA2-45DC-A980-9287ED6A4ABA}"/>
              </c:ext>
            </c:extLst>
          </c:dPt>
          <c:dLbls>
            <c:dLbl>
              <c:idx val="0"/>
              <c:layout>
                <c:manualLayout>
                  <c:x val="-0.11490571062702706"/>
                  <c:y val="-0.1252699952674409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BA2-45DC-A980-9287ED6A4ABA}"/>
                </c:ext>
              </c:extLst>
            </c:dLbl>
            <c:dLbl>
              <c:idx val="1"/>
              <c:layout>
                <c:manualLayout>
                  <c:x val="8.0113393973642019E-2"/>
                  <c:y val="-0.1024612896003808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BA2-45DC-A980-9287ED6A4ABA}"/>
                </c:ext>
              </c:extLst>
            </c:dLbl>
            <c:dLbl>
              <c:idx val="2"/>
              <c:layout>
                <c:manualLayout>
                  <c:x val="0.12110164205317968"/>
                  <c:y val="-8.96536284003331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BA2-45DC-A980-9287ED6A4ABA}"/>
                </c:ext>
              </c:extLst>
            </c:dLbl>
            <c:dLbl>
              <c:idx val="3"/>
              <c:layout>
                <c:manualLayout>
                  <c:x val="0.12860985994249746"/>
                  <c:y val="-3.405370006548788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7BA2-45DC-A980-9287ED6A4ABA}"/>
                </c:ext>
              </c:extLst>
            </c:dLbl>
            <c:dLbl>
              <c:idx val="4"/>
              <c:layout>
                <c:manualLayout>
                  <c:x val="0.10805992675514495"/>
                  <c:y val="-3.329991912012376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7BA2-45DC-A980-9287ED6A4ABA}"/>
                </c:ext>
              </c:extLst>
            </c:dLbl>
            <c:dLbl>
              <c:idx val="5"/>
              <c:layout>
                <c:manualLayout>
                  <c:x val="0.15277437920554962"/>
                  <c:y val="7.940749944029493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7BA2-45DC-A980-9287ED6A4ABA}"/>
                </c:ext>
              </c:extLst>
            </c:dLbl>
            <c:dLbl>
              <c:idx val="6"/>
              <c:layout>
                <c:manualLayout>
                  <c:x val="-0.13600645953664794"/>
                  <c:y val="7.940749944029493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7BA2-45DC-A980-9287ED6A4ABA}"/>
                </c:ext>
              </c:extLst>
            </c:dLbl>
            <c:dLbl>
              <c:idx val="7"/>
              <c:layout>
                <c:manualLayout>
                  <c:x val="-9.1292007086243146E-2"/>
                  <c:y val="-6.147677376022852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7BA2-45DC-A980-9287ED6A4AB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'4P'!$S$504:$S$511</c:f>
              <c:strCache>
                <c:ptCount val="8"/>
                <c:pt idx="0">
                  <c:v>Power</c:v>
                </c:pt>
                <c:pt idx="1">
                  <c:v>Cement</c:v>
                </c:pt>
                <c:pt idx="2">
                  <c:v>FFC Fertilizer </c:v>
                </c:pt>
                <c:pt idx="3">
                  <c:v>CNG</c:v>
                </c:pt>
                <c:pt idx="4">
                  <c:v>Captive Power</c:v>
                </c:pt>
                <c:pt idx="5">
                  <c:v>General Industry</c:v>
                </c:pt>
                <c:pt idx="6">
                  <c:v>Commercial</c:v>
                </c:pt>
                <c:pt idx="7">
                  <c:v>Domestic</c:v>
                </c:pt>
              </c:strCache>
            </c:strRef>
          </c:cat>
          <c:val>
            <c:numRef>
              <c:f>'4P'!$T$504:$T$511</c:f>
              <c:numCache>
                <c:formatCode>_(* #,##0_);_(* \(#,##0\);_(* "-"??_);_(@_)</c:formatCode>
                <c:ptCount val="8"/>
                <c:pt idx="0">
                  <c:v>17208.788098348294</c:v>
                </c:pt>
                <c:pt idx="1">
                  <c:v>749.53614089483654</c:v>
                </c:pt>
                <c:pt idx="2">
                  <c:v>11931.01716662792</c:v>
                </c:pt>
                <c:pt idx="3">
                  <c:v>851.65691980329279</c:v>
                </c:pt>
                <c:pt idx="4">
                  <c:v>46579.300609568745</c:v>
                </c:pt>
                <c:pt idx="5">
                  <c:v>38838.588141803099</c:v>
                </c:pt>
                <c:pt idx="6">
                  <c:v>5541.0523486956545</c:v>
                </c:pt>
                <c:pt idx="7">
                  <c:v>80430.69913543883</c:v>
                </c:pt>
              </c:numCache>
            </c:numRef>
          </c:val>
          <c:extLst>
            <c:ext xmlns:c16="http://schemas.microsoft.com/office/drawing/2014/chart" uri="{C3380CC4-5D6E-409C-BE32-E72D297353CC}">
              <c16:uniqueId val="{00000010-7BA2-45DC-A980-9287ED6A4ABA}"/>
            </c:ext>
          </c:extLst>
        </c:ser>
        <c:dLbls>
          <c:showLegendKey val="0"/>
          <c:showVal val="1"/>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Century Gothic" panose="020B0502020202020204" pitchFamily="34" charset="0"/>
                <a:ea typeface="+mn-ea"/>
                <a:cs typeface="+mn-cs"/>
              </a:defRPr>
            </a:pPr>
            <a:r>
              <a:rPr lang="en-US" dirty="0"/>
              <a:t>Company Wide UFG</a:t>
            </a:r>
          </a:p>
        </c:rich>
      </c:tx>
      <c:layout>
        <c:manualLayout>
          <c:xMode val="edge"/>
          <c:yMode val="edge"/>
          <c:x val="0.30075000000000002"/>
          <c:y val="3.240740740740740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Century Gothic" panose="020B0502020202020204" pitchFamily="34" charset="0"/>
              <a:ea typeface="+mn-ea"/>
              <a:cs typeface="+mn-cs"/>
            </a:defRPr>
          </a:pPr>
          <a:endParaRPr lang="en-US"/>
        </a:p>
      </c:txPr>
    </c:title>
    <c:autoTitleDeleted val="0"/>
    <c:plotArea>
      <c:layout>
        <c:manualLayout>
          <c:layoutTarget val="inner"/>
          <c:xMode val="edge"/>
          <c:yMode val="edge"/>
          <c:x val="3.0555555555555555E-2"/>
          <c:y val="0.21835666375036453"/>
          <c:w val="0.93888888888888888"/>
          <c:h val="0.56312882764654415"/>
        </c:manualLayout>
      </c:layout>
      <c:barChart>
        <c:barDir val="col"/>
        <c:grouping val="clustered"/>
        <c:varyColors val="0"/>
        <c:ser>
          <c:idx val="0"/>
          <c:order val="0"/>
          <c:tx>
            <c:strRef>
              <c:f>Sheet1!$G$55</c:f>
              <c:strCache>
                <c:ptCount val="1"/>
                <c:pt idx="0">
                  <c:v>MMCF</c:v>
                </c:pt>
              </c:strCache>
            </c:strRef>
          </c:tx>
          <c:spPr>
            <a:solidFill>
              <a:schemeClr val="accent1">
                <a:lumMod val="75000"/>
              </a:schemeClr>
            </a:solidFill>
            <a:ln>
              <a:solidFill>
                <a:schemeClr val="tx2">
                  <a:lumMod val="20000"/>
                  <a:lumOff val="80000"/>
                </a:schemeClr>
              </a:solidFill>
            </a:ln>
            <a:effectLst/>
          </c:spPr>
          <c:invertIfNegative val="0"/>
          <c:cat>
            <c:strRef>
              <c:f>Sheet1!$F$56:$F$60</c:f>
              <c:strCache>
                <c:ptCount val="5"/>
                <c:pt idx="0">
                  <c:v>FY 2022-23 Projected</c:v>
                </c:pt>
                <c:pt idx="1">
                  <c:v>FY 2021-22 Provisional</c:v>
                </c:pt>
                <c:pt idx="2">
                  <c:v>FY 2020-21</c:v>
                </c:pt>
                <c:pt idx="3">
                  <c:v>FY 2019-20</c:v>
                </c:pt>
                <c:pt idx="4">
                  <c:v>FY 2018-19</c:v>
                </c:pt>
              </c:strCache>
            </c:strRef>
          </c:cat>
          <c:val>
            <c:numRef>
              <c:f>Sheet1!$G$56:$G$60</c:f>
              <c:numCache>
                <c:formatCode>_(* #,##0_);_(* \(#,##0\);_(* "-"??_);_(@_)</c:formatCode>
                <c:ptCount val="5"/>
                <c:pt idx="0">
                  <c:v>45397</c:v>
                </c:pt>
                <c:pt idx="1">
                  <c:v>52761</c:v>
                </c:pt>
                <c:pt idx="2">
                  <c:v>55558</c:v>
                </c:pt>
                <c:pt idx="3">
                  <c:v>68626</c:v>
                </c:pt>
                <c:pt idx="4">
                  <c:v>77700</c:v>
                </c:pt>
              </c:numCache>
            </c:numRef>
          </c:val>
          <c:extLst>
            <c:ext xmlns:c16="http://schemas.microsoft.com/office/drawing/2014/chart" uri="{C3380CC4-5D6E-409C-BE32-E72D297353CC}">
              <c16:uniqueId val="{00000000-8525-4AB1-885C-42D6E9BD9466}"/>
            </c:ext>
          </c:extLst>
        </c:ser>
        <c:dLbls>
          <c:showLegendKey val="0"/>
          <c:showVal val="0"/>
          <c:showCatName val="0"/>
          <c:showSerName val="0"/>
          <c:showPercent val="0"/>
          <c:showBubbleSize val="0"/>
        </c:dLbls>
        <c:gapWidth val="219"/>
        <c:overlap val="-27"/>
        <c:axId val="617325792"/>
        <c:axId val="617327592"/>
      </c:barChart>
      <c:lineChart>
        <c:grouping val="standard"/>
        <c:varyColors val="0"/>
        <c:ser>
          <c:idx val="1"/>
          <c:order val="1"/>
          <c:tx>
            <c:strRef>
              <c:f>Sheet1!$H$55</c:f>
              <c:strCache>
                <c:ptCount val="1"/>
                <c:pt idx="0">
                  <c:v>%</c:v>
                </c:pt>
              </c:strCache>
            </c:strRef>
          </c:tx>
          <c:spPr>
            <a:ln w="28575" cap="rnd">
              <a:solidFill>
                <a:schemeClr val="accent6">
                  <a:lumMod val="75000"/>
                </a:schemeClr>
              </a:solidFill>
              <a:round/>
            </a:ln>
            <a:effectLst/>
          </c:spPr>
          <c:marker>
            <c:symbol val="diamond"/>
            <c:size val="7"/>
            <c:spPr>
              <a:solidFill>
                <a:srgbClr val="FF0000"/>
              </a:solidFill>
              <a:ln w="9525">
                <a:solidFill>
                  <a:schemeClr val="accent2"/>
                </a:solidFill>
              </a:ln>
              <a:effectLst/>
            </c:spPr>
          </c:marker>
          <c:dLbls>
            <c:dLbl>
              <c:idx val="0"/>
              <c:tx>
                <c:rich>
                  <a:bodyPr/>
                  <a:lstStyle/>
                  <a:p>
                    <a:fld id="{29B3A7F8-C219-4185-833A-85536A4C2782}" type="CELLRANGE">
                      <a:rPr lang="en-US"/>
                      <a:pPr/>
                      <a:t>[CELLRANGE]</a:t>
                    </a:fld>
                    <a:r>
                      <a:rPr lang="en-US" baseline="0"/>
                      <a:t>, </a:t>
                    </a:r>
                    <a:fld id="{5FFE6C5D-8E0E-4B05-ABE8-262D28CF93B1}" type="VALUE">
                      <a:rPr lang="en-US" baseline="0"/>
                      <a:pPr/>
                      <a:t>[VALUE]</a:t>
                    </a:fld>
                    <a:endParaRPr lang="en-US" baseline="0"/>
                  </a:p>
                </c:rich>
              </c:tx>
              <c:dLblPos val="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8525-4AB1-885C-42D6E9BD9466}"/>
                </c:ext>
              </c:extLst>
            </c:dLbl>
            <c:dLbl>
              <c:idx val="1"/>
              <c:tx>
                <c:rich>
                  <a:bodyPr/>
                  <a:lstStyle/>
                  <a:p>
                    <a:fld id="{64AEEDC4-1EAC-4224-9ACB-8326672BD34B}" type="CELLRANGE">
                      <a:rPr lang="en-US"/>
                      <a:pPr/>
                      <a:t>[CELLRANGE]</a:t>
                    </a:fld>
                    <a:r>
                      <a:rPr lang="en-US" baseline="0"/>
                      <a:t>, </a:t>
                    </a:r>
                    <a:fld id="{5489E28C-1093-4F22-AF07-1CABC9B4A8E3}" type="VALUE">
                      <a:rPr lang="en-US" baseline="0"/>
                      <a:pPr/>
                      <a:t>[VALUE]</a:t>
                    </a:fld>
                    <a:endParaRPr lang="en-US" baseline="0"/>
                  </a:p>
                </c:rich>
              </c:tx>
              <c:dLblPos val="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8525-4AB1-885C-42D6E9BD9466}"/>
                </c:ext>
              </c:extLst>
            </c:dLbl>
            <c:dLbl>
              <c:idx val="2"/>
              <c:tx>
                <c:rich>
                  <a:bodyPr/>
                  <a:lstStyle/>
                  <a:p>
                    <a:fld id="{A05EA6D0-38F0-44F5-885C-C4E16EE021DF}" type="CELLRANGE">
                      <a:rPr lang="en-US"/>
                      <a:pPr/>
                      <a:t>[CELLRANGE]</a:t>
                    </a:fld>
                    <a:r>
                      <a:rPr lang="en-US" baseline="0"/>
                      <a:t>, </a:t>
                    </a:r>
                    <a:fld id="{7D63C397-2FD2-4713-80E7-BD18CB0D8EDE}" type="VALUE">
                      <a:rPr lang="en-US" baseline="0"/>
                      <a:pPr/>
                      <a:t>[VALUE]</a:t>
                    </a:fld>
                    <a:endParaRPr lang="en-US" baseline="0"/>
                  </a:p>
                </c:rich>
              </c:tx>
              <c:dLblPos val="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8525-4AB1-885C-42D6E9BD9466}"/>
                </c:ext>
              </c:extLst>
            </c:dLbl>
            <c:dLbl>
              <c:idx val="3"/>
              <c:tx>
                <c:rich>
                  <a:bodyPr/>
                  <a:lstStyle/>
                  <a:p>
                    <a:fld id="{6538667D-B840-4A31-B05E-45ACC145823E}" type="CELLRANGE">
                      <a:rPr lang="en-US"/>
                      <a:pPr/>
                      <a:t>[CELLRANGE]</a:t>
                    </a:fld>
                    <a:r>
                      <a:rPr lang="en-US" baseline="0"/>
                      <a:t>, </a:t>
                    </a:r>
                    <a:fld id="{5FE90512-7C15-4A2A-A807-E17712E71278}" type="VALUE">
                      <a:rPr lang="en-US" baseline="0"/>
                      <a:pPr/>
                      <a:t>[VALUE]</a:t>
                    </a:fld>
                    <a:endParaRPr lang="en-US" baseline="0"/>
                  </a:p>
                </c:rich>
              </c:tx>
              <c:dLblPos val="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8525-4AB1-885C-42D6E9BD9466}"/>
                </c:ext>
              </c:extLst>
            </c:dLbl>
            <c:dLbl>
              <c:idx val="4"/>
              <c:tx>
                <c:rich>
                  <a:bodyPr/>
                  <a:lstStyle/>
                  <a:p>
                    <a:fld id="{62C5234D-903C-44CD-B17E-20FC66CDB44A}" type="CELLRANGE">
                      <a:rPr lang="en-US"/>
                      <a:pPr/>
                      <a:t>[CELLRANGE]</a:t>
                    </a:fld>
                    <a:r>
                      <a:rPr lang="en-US" baseline="0"/>
                      <a:t>, </a:t>
                    </a:r>
                    <a:fld id="{32A5911B-8F8D-4A7C-95D7-D5F7C0A8B623}" type="VALUE">
                      <a:rPr lang="en-US" baseline="0"/>
                      <a:pPr/>
                      <a:t>[VALUE]</a:t>
                    </a:fld>
                    <a:endParaRPr lang="en-US" baseline="0"/>
                  </a:p>
                </c:rich>
              </c:tx>
              <c:dLblPos val="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8525-4AB1-885C-42D6E9BD9466}"/>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Century Gothic" panose="020B0502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Sheet1!$F$56:$F$60</c:f>
              <c:strCache>
                <c:ptCount val="5"/>
                <c:pt idx="0">
                  <c:v>FY 2022-23 Projected</c:v>
                </c:pt>
                <c:pt idx="1">
                  <c:v>FY 2021-22 Provisional</c:v>
                </c:pt>
                <c:pt idx="2">
                  <c:v>FY 2020-21</c:v>
                </c:pt>
                <c:pt idx="3">
                  <c:v>FY 2019-20</c:v>
                </c:pt>
                <c:pt idx="4">
                  <c:v>FY 2018-19</c:v>
                </c:pt>
              </c:strCache>
            </c:strRef>
          </c:cat>
          <c:val>
            <c:numRef>
              <c:f>Sheet1!$H$56:$H$60</c:f>
              <c:numCache>
                <c:formatCode>0.00%</c:formatCode>
                <c:ptCount val="5"/>
                <c:pt idx="0">
                  <c:v>0.1517</c:v>
                </c:pt>
                <c:pt idx="1">
                  <c:v>0.15629999999999999</c:v>
                </c:pt>
                <c:pt idx="2">
                  <c:v>0.15310000000000001</c:v>
                </c:pt>
                <c:pt idx="3">
                  <c:v>0.17249999999999999</c:v>
                </c:pt>
                <c:pt idx="4">
                  <c:v>0.18279999999999999</c:v>
                </c:pt>
              </c:numCache>
            </c:numRef>
          </c:val>
          <c:smooth val="0"/>
          <c:extLst>
            <c:ext xmlns:c15="http://schemas.microsoft.com/office/drawing/2012/chart" uri="{02D57815-91ED-43cb-92C2-25804820EDAC}">
              <c15:datalabelsRange>
                <c15:f>Sheet1!$G$56:$G$60</c15:f>
                <c15:dlblRangeCache>
                  <c:ptCount val="5"/>
                  <c:pt idx="0">
                    <c:v> 45,397 </c:v>
                  </c:pt>
                  <c:pt idx="1">
                    <c:v> 52,761 </c:v>
                  </c:pt>
                  <c:pt idx="2">
                    <c:v> 55,558 </c:v>
                  </c:pt>
                  <c:pt idx="3">
                    <c:v> 68,626 </c:v>
                  </c:pt>
                  <c:pt idx="4">
                    <c:v> 77,700 </c:v>
                  </c:pt>
                </c15:dlblRangeCache>
              </c15:datalabelsRange>
            </c:ext>
            <c:ext xmlns:c16="http://schemas.microsoft.com/office/drawing/2014/chart" uri="{C3380CC4-5D6E-409C-BE32-E72D297353CC}">
              <c16:uniqueId val="{00000006-8525-4AB1-885C-42D6E9BD9466}"/>
            </c:ext>
          </c:extLst>
        </c:ser>
        <c:dLbls>
          <c:showLegendKey val="0"/>
          <c:showVal val="0"/>
          <c:showCatName val="0"/>
          <c:showSerName val="0"/>
          <c:showPercent val="0"/>
          <c:showBubbleSize val="0"/>
        </c:dLbls>
        <c:marker val="1"/>
        <c:smooth val="0"/>
        <c:axId val="617328312"/>
        <c:axId val="617325432"/>
      </c:lineChart>
      <c:catAx>
        <c:axId val="617325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617327592"/>
        <c:crosses val="autoZero"/>
        <c:auto val="1"/>
        <c:lblAlgn val="ctr"/>
        <c:lblOffset val="100"/>
        <c:noMultiLvlLbl val="0"/>
      </c:catAx>
      <c:valAx>
        <c:axId val="617327592"/>
        <c:scaling>
          <c:orientation val="minMax"/>
        </c:scaling>
        <c:delete val="0"/>
        <c:axPos val="l"/>
        <c:numFmt formatCode="_(* #,##0_);_(* \(#,##0\);_(* &quot;-&quot;??_);_(@_)" sourceLinked="1"/>
        <c:majorTickMark val="none"/>
        <c:minorTickMark val="none"/>
        <c:tickLblPos val="none"/>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617325792"/>
        <c:crosses val="autoZero"/>
        <c:crossBetween val="between"/>
      </c:valAx>
      <c:valAx>
        <c:axId val="617325432"/>
        <c:scaling>
          <c:orientation val="minMax"/>
        </c:scaling>
        <c:delete val="0"/>
        <c:axPos val="r"/>
        <c:numFmt formatCode="0.00%" sourceLinked="1"/>
        <c:majorTickMark val="none"/>
        <c:minorTickMark val="none"/>
        <c:tickLblPos val="none"/>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617328312"/>
        <c:crosses val="max"/>
        <c:crossBetween val="between"/>
      </c:valAx>
      <c:catAx>
        <c:axId val="617328312"/>
        <c:scaling>
          <c:orientation val="minMax"/>
        </c:scaling>
        <c:delete val="1"/>
        <c:axPos val="b"/>
        <c:numFmt formatCode="General" sourceLinked="1"/>
        <c:majorTickMark val="none"/>
        <c:minorTickMark val="none"/>
        <c:tickLblPos val="nextTo"/>
        <c:crossAx val="61732543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legend>
    <c:plotVisOnly val="1"/>
    <c:dispBlanksAs val="gap"/>
    <c:showDLblsOverMax val="0"/>
  </c:chart>
  <c:spPr>
    <a:noFill/>
    <a:ln>
      <a:noFill/>
    </a:ln>
    <a:effectLst/>
  </c:spPr>
  <c:txPr>
    <a:bodyPr/>
    <a:lstStyle/>
    <a:p>
      <a:pPr>
        <a:defRPr b="1">
          <a:latin typeface="Century Gothic" panose="020B0502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0.28562</cdr:x>
      <cdr:y>0.45457</cdr:y>
    </cdr:from>
    <cdr:to>
      <cdr:x>0.71438</cdr:x>
      <cdr:y>0.5614</cdr:y>
    </cdr:to>
    <cdr:sp macro="" textlink="">
      <cdr:nvSpPr>
        <cdr:cNvPr id="2" name="TextBox 1"/>
        <cdr:cNvSpPr txBox="1"/>
      </cdr:nvSpPr>
      <cdr:spPr>
        <a:xfrm xmlns:a="http://schemas.openxmlformats.org/drawingml/2006/main">
          <a:off x="1618283" y="2226461"/>
          <a:ext cx="2429294" cy="52322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GB" sz="2800" spc="60" dirty="0" smtClean="0">
              <a:ln w="11430"/>
              <a:solidFill>
                <a:schemeClr val="tx1"/>
              </a:solidFill>
              <a:effectLst/>
              <a:latin typeface="Tahoma" pitchFamily="34" charset="0"/>
              <a:ea typeface="Tahoma" pitchFamily="34" charset="0"/>
              <a:cs typeface="Tahoma" pitchFamily="34" charset="0"/>
            </a:rPr>
            <a:t>3.2 million</a:t>
          </a:r>
          <a:endParaRPr lang="en-US" sz="2800" spc="60" dirty="0">
            <a:ln w="11430"/>
            <a:solidFill>
              <a:schemeClr val="tx1"/>
            </a:solidFill>
            <a:effectLst/>
            <a:latin typeface="Tahoma" pitchFamily="34" charset="0"/>
            <a:ea typeface="Tahoma" pitchFamily="34" charset="0"/>
            <a:cs typeface="Tahoma"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929B3BB-37D1-4E88-ACB7-F82FB01324AD}" type="datetimeFigureOut">
              <a:rPr lang="en-US" smtClean="0"/>
              <a:t>5/3/2023</a:t>
            </a:fld>
            <a:endParaRPr lang="en-US"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r>
              <a:rPr lang="en-GB" dirty="0"/>
              <a:t>SUI SOUTHERN GAS COMPANY LIMITED</a:t>
            </a:r>
            <a:endParaRPr lang="en-US"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DCB54036-54C5-420F-A8DE-C3614FD4B4E3}" type="slidenum">
              <a:rPr lang="en-US" smtClean="0"/>
              <a:t>‹#›</a:t>
            </a:fld>
            <a:endParaRPr lang="en-US" dirty="0"/>
          </a:p>
        </p:txBody>
      </p:sp>
    </p:spTree>
    <p:extLst>
      <p:ext uri="{BB962C8B-B14F-4D97-AF65-F5344CB8AC3E}">
        <p14:creationId xmlns:p14="http://schemas.microsoft.com/office/powerpoint/2010/main" val="134237667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D76723D-5B95-409E-83CC-C1CB08A18DBB}" type="datetimeFigureOut">
              <a:rPr lang="en-US" smtClean="0"/>
              <a:t>5/3/2023</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r>
              <a:rPr lang="en-GB" dirty="0"/>
              <a:t>SUI SOUTHERN GAS COMPANY LIMITED</a:t>
            </a:r>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313ACA7-FFFC-4A8A-97A9-2AEEEC998161}" type="slidenum">
              <a:rPr lang="en-US" smtClean="0"/>
              <a:t>‹#›</a:t>
            </a:fld>
            <a:endParaRPr lang="en-US" dirty="0"/>
          </a:p>
        </p:txBody>
      </p:sp>
    </p:spTree>
    <p:extLst>
      <p:ext uri="{BB962C8B-B14F-4D97-AF65-F5344CB8AC3E}">
        <p14:creationId xmlns:p14="http://schemas.microsoft.com/office/powerpoint/2010/main" val="154239784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Animated spinning picture</a:t>
            </a:r>
            <a:endParaRPr lang="en-US" sz="1400"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a:t>(Intermediate)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sz="1200" b="1" kern="1200" dirty="0">
                <a:solidFill>
                  <a:schemeClr val="tx1"/>
                </a:solidFill>
                <a:effectLst/>
                <a:latin typeface="+mn-lt"/>
                <a:ea typeface="+mn-ea"/>
                <a:cs typeface="+mn-cs"/>
              </a:rPr>
              <a:t>Tip</a:t>
            </a:r>
            <a:r>
              <a:rPr lang="en-US" sz="1200" kern="1200" dirty="0">
                <a:solidFill>
                  <a:schemeClr val="tx1"/>
                </a:solidFill>
                <a:effectLst/>
                <a:latin typeface="+mn-lt"/>
                <a:ea typeface="+mn-ea"/>
                <a:cs typeface="+mn-cs"/>
              </a:rPr>
              <a:t>: Some shape effects on this slide are created with the </a:t>
            </a:r>
            <a:r>
              <a:rPr lang="en-US" sz="1200" b="1" kern="1200" dirty="0">
                <a:solidFill>
                  <a:schemeClr val="tx1"/>
                </a:solidFill>
                <a:effectLst/>
                <a:latin typeface="+mn-lt"/>
                <a:ea typeface="+mn-ea"/>
                <a:cs typeface="+mn-cs"/>
              </a:rPr>
              <a:t>Combine Shapes </a:t>
            </a:r>
            <a:r>
              <a:rPr lang="en-US" sz="1200" kern="1200" dirty="0">
                <a:solidFill>
                  <a:schemeClr val="tx1"/>
                </a:solidFill>
                <a:effectLst/>
                <a:latin typeface="+mn-lt"/>
                <a:ea typeface="+mn-ea"/>
                <a:cs typeface="+mn-cs"/>
              </a:rPr>
              <a:t>commands. To access this command, you must add it to the Quick Access Toolbar, located above the </a:t>
            </a:r>
            <a:r>
              <a:rPr lang="en-US" sz="1200" b="1" kern="1200" dirty="0">
                <a:solidFill>
                  <a:schemeClr val="tx1"/>
                </a:solidFill>
                <a:effectLst/>
                <a:latin typeface="+mn-lt"/>
                <a:ea typeface="+mn-ea"/>
                <a:cs typeface="+mn-cs"/>
              </a:rPr>
              <a:t>File</a:t>
            </a:r>
            <a:r>
              <a:rPr lang="en-US" sz="1200" kern="1200" dirty="0">
                <a:solidFill>
                  <a:schemeClr val="tx1"/>
                </a:solidFill>
                <a:effectLst/>
                <a:latin typeface="+mn-lt"/>
                <a:ea typeface="+mn-ea"/>
                <a:cs typeface="+mn-cs"/>
              </a:rPr>
              <a:t> tab.  To customize the Quick Access Toolbar, do the following:</a:t>
            </a:r>
          </a:p>
          <a:p>
            <a:pPr marL="228600" lvl="0" indent="-228600">
              <a:buFont typeface="+mj-lt"/>
              <a:buAutoNum type="arabicPeriod"/>
            </a:pPr>
            <a:r>
              <a:rPr lang="en-US" sz="1200" kern="1200" dirty="0">
                <a:solidFill>
                  <a:schemeClr val="tx1"/>
                </a:solidFill>
                <a:effectLst/>
                <a:latin typeface="+mn-lt"/>
                <a:ea typeface="+mn-ea"/>
                <a:cs typeface="+mn-cs"/>
              </a:rPr>
              <a:t>Click the arrow next to the Quick Access Toolbar, and then under </a:t>
            </a:r>
            <a:r>
              <a:rPr lang="en-US" sz="1200" b="1" kern="1200" dirty="0">
                <a:solidFill>
                  <a:schemeClr val="tx1"/>
                </a:solidFill>
                <a:effectLst/>
                <a:latin typeface="+mn-lt"/>
                <a:ea typeface="+mn-ea"/>
                <a:cs typeface="+mn-cs"/>
              </a:rPr>
              <a:t>Customize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Quick</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Access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Toolbar</a:t>
            </a:r>
            <a:r>
              <a:rPr lang="en-US" sz="1200" kern="1200" dirty="0">
                <a:solidFill>
                  <a:schemeClr val="tx1"/>
                </a:solidFill>
                <a:effectLst/>
                <a:latin typeface="+mn-lt"/>
                <a:ea typeface="+mn-ea"/>
                <a:cs typeface="+mn-cs"/>
              </a:rPr>
              <a:t> click </a:t>
            </a:r>
            <a:r>
              <a:rPr lang="en-US" sz="1200" b="1" kern="1200" dirty="0">
                <a:solidFill>
                  <a:schemeClr val="tx1"/>
                </a:solidFill>
                <a:effectLst/>
                <a:latin typeface="+mn-lt"/>
                <a:ea typeface="+mn-ea"/>
                <a:cs typeface="+mn-cs"/>
              </a:rPr>
              <a:t>More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Commands</a:t>
            </a:r>
            <a:r>
              <a:rPr lang="en-US" sz="1200" kern="1200" dirty="0">
                <a:solidFill>
                  <a:schemeClr val="tx1"/>
                </a:solidFill>
                <a:effectLst/>
                <a:latin typeface="+mn-lt"/>
                <a:ea typeface="+mn-ea"/>
                <a:cs typeface="+mn-cs"/>
              </a:rPr>
              <a:t>.</a:t>
            </a:r>
          </a:p>
          <a:p>
            <a:pPr marL="228600" lvl="0" indent="-228600">
              <a:buFont typeface="+mj-lt"/>
              <a:buAutoNum type="arabicPeriod"/>
            </a:pP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PowerPoint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Options</a:t>
            </a:r>
            <a:r>
              <a:rPr lang="en-US" sz="1200" kern="1200" dirty="0">
                <a:solidFill>
                  <a:schemeClr val="tx1"/>
                </a:solidFill>
                <a:effectLst/>
                <a:latin typeface="+mn-lt"/>
                <a:ea typeface="+mn-ea"/>
                <a:cs typeface="+mn-cs"/>
              </a:rPr>
              <a:t> dialog box, in the </a:t>
            </a:r>
            <a:r>
              <a:rPr lang="en-US" sz="1200" b="1" kern="1200" dirty="0">
                <a:solidFill>
                  <a:schemeClr val="tx1"/>
                </a:solidFill>
                <a:effectLst/>
                <a:latin typeface="+mn-lt"/>
                <a:ea typeface="+mn-ea"/>
                <a:cs typeface="+mn-cs"/>
              </a:rPr>
              <a:t>Choose commands from </a:t>
            </a:r>
            <a:r>
              <a:rPr lang="en-US" sz="1200" kern="1200" dirty="0">
                <a:solidFill>
                  <a:schemeClr val="tx1"/>
                </a:solidFill>
                <a:effectLst/>
                <a:latin typeface="+mn-lt"/>
                <a:ea typeface="+mn-ea"/>
                <a:cs typeface="+mn-cs"/>
              </a:rPr>
              <a:t>list, select </a:t>
            </a:r>
            <a:r>
              <a:rPr lang="en-US" sz="1200" b="1" kern="1200" dirty="0">
                <a:solidFill>
                  <a:schemeClr val="tx1"/>
                </a:solidFill>
                <a:effectLst/>
                <a:latin typeface="+mn-lt"/>
                <a:ea typeface="+mn-ea"/>
                <a:cs typeface="+mn-cs"/>
              </a:rPr>
              <a:t>All Commands</a:t>
            </a:r>
            <a:r>
              <a:rPr lang="en-US" sz="1200" kern="1200" dirty="0">
                <a:solidFill>
                  <a:schemeClr val="tx1"/>
                </a:solidFill>
                <a:effectLst/>
                <a:latin typeface="+mn-lt"/>
                <a:ea typeface="+mn-ea"/>
                <a:cs typeface="+mn-cs"/>
              </a:rPr>
              <a:t>. </a:t>
            </a:r>
          </a:p>
          <a:p>
            <a:pPr marL="228600" lvl="0" indent="-228600">
              <a:buFont typeface="+mj-lt"/>
              <a:buAutoNum type="arabicPeriod"/>
            </a:pPr>
            <a:r>
              <a:rPr lang="en-US" sz="1200" kern="1200" dirty="0">
                <a:solidFill>
                  <a:schemeClr val="tx1"/>
                </a:solidFill>
                <a:effectLst/>
                <a:latin typeface="+mn-lt"/>
                <a:ea typeface="+mn-ea"/>
                <a:cs typeface="+mn-cs"/>
              </a:rPr>
              <a:t>In the list of commands, click </a:t>
            </a:r>
            <a:r>
              <a:rPr lang="en-US" sz="1200" b="1" kern="1200" dirty="0">
                <a:solidFill>
                  <a:schemeClr val="tx1"/>
                </a:solidFill>
                <a:effectLst/>
                <a:latin typeface="+mn-lt"/>
                <a:ea typeface="+mn-ea"/>
                <a:cs typeface="+mn-cs"/>
              </a:rPr>
              <a:t>Combine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Shapes</a:t>
            </a:r>
            <a:r>
              <a:rPr lang="en-US" sz="1200" kern="1200" dirty="0">
                <a:solidFill>
                  <a:schemeClr val="tx1"/>
                </a:solidFill>
                <a:effectLst/>
                <a:latin typeface="+mn-lt"/>
                <a:ea typeface="+mn-ea"/>
                <a:cs typeface="+mn-cs"/>
              </a:rPr>
              <a:t>, and then click </a:t>
            </a:r>
            <a:r>
              <a:rPr lang="en-US" sz="1200" b="1" kern="1200" dirty="0">
                <a:solidFill>
                  <a:schemeClr val="tx1"/>
                </a:solidFill>
                <a:effectLst/>
                <a:latin typeface="+mn-lt"/>
                <a:ea typeface="+mn-ea"/>
                <a:cs typeface="+mn-cs"/>
              </a:rPr>
              <a:t>Add</a:t>
            </a:r>
            <a:r>
              <a:rPr lang="en-US"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To reproduce the shape effect on this slide, do the following:</a:t>
            </a:r>
          </a:p>
          <a:p>
            <a:pPr marL="228600" indent="-228600">
              <a:buAutoNum type="arabicPeriod"/>
            </a:pPr>
            <a:r>
              <a:rPr lang="en-US" dirty="0"/>
              <a:t>On the </a:t>
            </a:r>
            <a:r>
              <a:rPr lang="en-US" b="1" dirty="0"/>
              <a:t>Home</a:t>
            </a:r>
            <a:r>
              <a:rPr lang="en-US" baseline="0" dirty="0"/>
              <a:t> tab, in the </a:t>
            </a:r>
            <a:r>
              <a:rPr lang="en-US" b="1" baseline="0" dirty="0"/>
              <a:t>Slides</a:t>
            </a:r>
            <a:r>
              <a:rPr lang="en-US" baseline="0" dirty="0"/>
              <a:t> group, click </a:t>
            </a:r>
            <a:r>
              <a:rPr lang="en-US" b="1" baseline="0" dirty="0"/>
              <a:t>Layout</a:t>
            </a:r>
            <a:r>
              <a:rPr lang="en-US" baseline="0" dirty="0"/>
              <a:t>, and then click </a:t>
            </a:r>
            <a:r>
              <a:rPr lang="en-US" b="1" baseline="0" dirty="0"/>
              <a:t>Blank</a:t>
            </a:r>
            <a:r>
              <a:rPr lang="en-US" baseline="0" dirty="0"/>
              <a:t>.</a:t>
            </a:r>
          </a:p>
          <a:p>
            <a:pPr marL="228600" indent="-228600">
              <a:buAutoNum type="arabicPeriod"/>
            </a:pPr>
            <a:r>
              <a:rPr lang="en-US" baseline="0" dirty="0"/>
              <a:t>Also on the </a:t>
            </a:r>
            <a:r>
              <a:rPr lang="en-US" b="1" baseline="0" dirty="0"/>
              <a:t>Home</a:t>
            </a:r>
            <a:r>
              <a:rPr lang="en-US" baseline="0" dirty="0"/>
              <a:t> tab, in the </a:t>
            </a:r>
            <a:r>
              <a:rPr lang="en-US" b="1" baseline="0" dirty="0"/>
              <a:t>Drawing</a:t>
            </a:r>
            <a:r>
              <a:rPr lang="en-US" baseline="0" dirty="0"/>
              <a:t> group, click </a:t>
            </a:r>
            <a:r>
              <a:rPr lang="en-US" b="1" baseline="0" dirty="0"/>
              <a:t>Shapes</a:t>
            </a:r>
            <a:r>
              <a:rPr lang="en-US" baseline="0" dirty="0"/>
              <a:t>, and then under </a:t>
            </a:r>
            <a:r>
              <a:rPr lang="en-US" b="1" baseline="0" dirty="0"/>
              <a:t>Basic Shapes </a:t>
            </a:r>
            <a:r>
              <a:rPr lang="en-US" baseline="0" dirty="0"/>
              <a:t>click </a:t>
            </a:r>
            <a:r>
              <a:rPr lang="en-US" b="1" baseline="0" dirty="0"/>
              <a:t>Oval</a:t>
            </a:r>
            <a:r>
              <a:rPr lang="en-US" baseline="0" dirty="0"/>
              <a:t> (first row).</a:t>
            </a:r>
          </a:p>
          <a:p>
            <a:pPr marL="228600" indent="-228600">
              <a:buAutoNum type="arabicPeriod"/>
            </a:pPr>
            <a:r>
              <a:rPr lang="en-US" baseline="0" dirty="0"/>
              <a:t>On the slide, drag to draw an oval.</a:t>
            </a:r>
          </a:p>
          <a:p>
            <a:pPr marL="228600" indent="-228600">
              <a:buAutoNum type="arabicPeriod"/>
            </a:pPr>
            <a:r>
              <a:rPr lang="en-US" baseline="0" dirty="0"/>
              <a:t>Select the oval. Under </a:t>
            </a:r>
            <a:r>
              <a:rPr lang="en-US" b="1" baseline="0" dirty="0"/>
              <a:t>Drawing</a:t>
            </a:r>
            <a:r>
              <a:rPr lang="en-US" baseline="0" dirty="0"/>
              <a:t> </a:t>
            </a:r>
            <a:r>
              <a:rPr lang="en-US" b="1" baseline="0" dirty="0"/>
              <a:t>Tools</a:t>
            </a:r>
            <a:r>
              <a:rPr lang="en-US" baseline="0" dirty="0"/>
              <a:t>, on the </a:t>
            </a:r>
            <a:r>
              <a:rPr lang="en-US" b="1" baseline="0" dirty="0"/>
              <a:t>Format</a:t>
            </a:r>
            <a:r>
              <a:rPr lang="en-US" baseline="0" dirty="0"/>
              <a:t> tab, in the </a:t>
            </a:r>
            <a:r>
              <a:rPr lang="en-US" b="1" baseline="0" dirty="0"/>
              <a:t>Size</a:t>
            </a:r>
            <a:r>
              <a:rPr lang="en-US" baseline="0" dirty="0"/>
              <a:t> group, enter </a:t>
            </a:r>
            <a:r>
              <a:rPr lang="en-US" b="1" baseline="0" dirty="0"/>
              <a:t>6” </a:t>
            </a:r>
            <a:r>
              <a:rPr lang="en-US" baseline="0" dirty="0"/>
              <a:t>in the </a:t>
            </a:r>
            <a:r>
              <a:rPr lang="en-US" b="1" baseline="0" dirty="0"/>
              <a:t>Height</a:t>
            </a:r>
            <a:r>
              <a:rPr lang="en-US" baseline="0" dirty="0"/>
              <a:t> box and </a:t>
            </a:r>
            <a:r>
              <a:rPr lang="en-US" b="1" baseline="0" dirty="0"/>
              <a:t>6” </a:t>
            </a:r>
            <a:r>
              <a:rPr lang="en-US" baseline="0" dirty="0"/>
              <a:t>in the </a:t>
            </a:r>
            <a:r>
              <a:rPr lang="en-US" b="1" baseline="0" dirty="0"/>
              <a:t>Width</a:t>
            </a:r>
            <a:r>
              <a:rPr lang="en-US" baseline="0" dirty="0"/>
              <a:t> box.</a:t>
            </a:r>
          </a:p>
          <a:p>
            <a:pPr marL="228600" indent="-228600">
              <a:buAutoNum type="arabicPeriod"/>
            </a:pPr>
            <a:r>
              <a:rPr lang="en-US" baseline="0" dirty="0"/>
              <a:t>Also on the </a:t>
            </a:r>
            <a:r>
              <a:rPr lang="en-US" b="1" baseline="0" dirty="0"/>
              <a:t>Format</a:t>
            </a:r>
            <a:r>
              <a:rPr lang="en-US" baseline="0" dirty="0"/>
              <a:t> shape, in the </a:t>
            </a:r>
            <a:r>
              <a:rPr lang="en-US" b="1" baseline="0" dirty="0"/>
              <a:t>Shape</a:t>
            </a:r>
            <a:r>
              <a:rPr lang="en-US" baseline="0" dirty="0"/>
              <a:t> </a:t>
            </a:r>
            <a:r>
              <a:rPr lang="en-US" b="1" baseline="0" dirty="0"/>
              <a:t>Styles</a:t>
            </a:r>
            <a:r>
              <a:rPr lang="en-US" baseline="0" dirty="0"/>
              <a:t> group, click </a:t>
            </a:r>
            <a:r>
              <a:rPr lang="en-US" b="1" baseline="0" dirty="0"/>
              <a:t>Shape</a:t>
            </a:r>
            <a:r>
              <a:rPr lang="en-US" baseline="0" dirty="0"/>
              <a:t> </a:t>
            </a:r>
            <a:r>
              <a:rPr lang="en-US" b="1" baseline="0" dirty="0"/>
              <a:t>Outline</a:t>
            </a:r>
            <a:r>
              <a:rPr lang="en-US" baseline="0" dirty="0"/>
              <a:t>, and then click </a:t>
            </a:r>
            <a:r>
              <a:rPr lang="en-US" b="1" baseline="0" dirty="0"/>
              <a:t>No</a:t>
            </a:r>
            <a:r>
              <a:rPr lang="en-US" baseline="0" dirty="0"/>
              <a:t> </a:t>
            </a:r>
            <a:r>
              <a:rPr lang="en-US" b="1" baseline="0" dirty="0"/>
              <a:t>Outline</a:t>
            </a:r>
            <a:r>
              <a:rPr lang="en-US" baseline="0" dirty="0"/>
              <a:t>.</a:t>
            </a:r>
          </a:p>
          <a:p>
            <a:pPr marL="228600" indent="-228600">
              <a:buAutoNum type="arabicPeriod"/>
            </a:pPr>
            <a:r>
              <a:rPr lang="en-US" baseline="0" dirty="0"/>
              <a:t>On the </a:t>
            </a:r>
            <a:r>
              <a:rPr lang="en-US" b="1" baseline="0" dirty="0"/>
              <a:t>Home</a:t>
            </a:r>
            <a:r>
              <a:rPr lang="en-US" baseline="0" dirty="0"/>
              <a:t> tab, in the </a:t>
            </a:r>
            <a:r>
              <a:rPr lang="en-US" b="1" baseline="0" dirty="0"/>
              <a:t>Drawing</a:t>
            </a:r>
            <a:r>
              <a:rPr lang="en-US" baseline="0" dirty="0"/>
              <a:t> group, click </a:t>
            </a:r>
            <a:r>
              <a:rPr lang="en-US" b="1" baseline="0" dirty="0"/>
              <a:t>Shapes</a:t>
            </a:r>
            <a:r>
              <a:rPr lang="en-US" baseline="0" dirty="0"/>
              <a:t>, and then under </a:t>
            </a:r>
            <a:r>
              <a:rPr lang="en-US" b="1" baseline="0" dirty="0"/>
              <a:t>Basic</a:t>
            </a:r>
            <a:r>
              <a:rPr lang="en-US" baseline="0" dirty="0"/>
              <a:t> </a:t>
            </a:r>
            <a:r>
              <a:rPr lang="en-US" b="1" baseline="0" dirty="0"/>
              <a:t>Shapes</a:t>
            </a:r>
            <a:r>
              <a:rPr lang="en-US" baseline="0" dirty="0"/>
              <a:t> click </a:t>
            </a:r>
            <a:r>
              <a:rPr lang="en-US" b="1" baseline="0" dirty="0"/>
              <a:t>Pie</a:t>
            </a:r>
            <a:r>
              <a:rPr lang="en-US" baseline="0" dirty="0"/>
              <a:t> (second row).</a:t>
            </a:r>
          </a:p>
          <a:p>
            <a:pPr marL="228600" indent="-228600">
              <a:buAutoNum type="arabicPeriod"/>
            </a:pPr>
            <a:r>
              <a:rPr lang="en-US" baseline="0" dirty="0"/>
              <a:t>On the slide, drag to draw a pie.</a:t>
            </a:r>
          </a:p>
          <a:p>
            <a:pPr marL="228600" indent="-228600">
              <a:buAutoNum type="arabicPeriod"/>
            </a:pPr>
            <a:r>
              <a:rPr lang="en-US" baseline="0" dirty="0"/>
              <a:t>Select the pie. </a:t>
            </a:r>
            <a:r>
              <a:rPr lang="en-US" sz="1200" kern="1200" dirty="0">
                <a:solidFill>
                  <a:schemeClr val="tx1"/>
                </a:solidFill>
                <a:effectLst/>
                <a:latin typeface="+mn-lt"/>
                <a:ea typeface="+mn-ea"/>
                <a:cs typeface="+mn-cs"/>
              </a:rPr>
              <a:t>Drag the yellow diamond adjustment handle to create a wedge shape.</a:t>
            </a:r>
            <a:r>
              <a:rPr lang="en-US" sz="1200" baseline="0" dirty="0"/>
              <a:t> </a:t>
            </a:r>
            <a:endParaRPr lang="en-US" baseline="0" dirty="0"/>
          </a:p>
          <a:p>
            <a:pPr marL="228600" indent="-228600">
              <a:buAutoNum type="arabicPeriod"/>
            </a:pPr>
            <a:r>
              <a:rPr lang="en-US" baseline="0" dirty="0"/>
              <a:t>Under </a:t>
            </a:r>
            <a:r>
              <a:rPr lang="en-US" b="1" baseline="0" dirty="0"/>
              <a:t>Drawing</a:t>
            </a:r>
            <a:r>
              <a:rPr lang="en-US" baseline="0" dirty="0"/>
              <a:t> </a:t>
            </a:r>
            <a:r>
              <a:rPr lang="en-US" b="1" baseline="0" dirty="0"/>
              <a:t>Tools</a:t>
            </a:r>
            <a:r>
              <a:rPr lang="en-US" baseline="0" dirty="0"/>
              <a:t>, on the </a:t>
            </a:r>
            <a:r>
              <a:rPr lang="en-US" b="1" baseline="0" dirty="0"/>
              <a:t>Format</a:t>
            </a:r>
            <a:r>
              <a:rPr lang="en-US" baseline="0" dirty="0"/>
              <a:t> tab, in the </a:t>
            </a:r>
            <a:r>
              <a:rPr lang="en-US" b="1" baseline="0" dirty="0"/>
              <a:t>Size</a:t>
            </a:r>
            <a:r>
              <a:rPr lang="en-US" baseline="0" dirty="0"/>
              <a:t> group, enter </a:t>
            </a:r>
            <a:r>
              <a:rPr lang="en-US" b="1" baseline="0" dirty="0"/>
              <a:t>5.7” </a:t>
            </a:r>
            <a:r>
              <a:rPr lang="en-US" baseline="0" dirty="0"/>
              <a:t>in the </a:t>
            </a:r>
            <a:r>
              <a:rPr lang="en-US" b="1" baseline="0" dirty="0"/>
              <a:t>Height</a:t>
            </a:r>
            <a:r>
              <a:rPr lang="en-US" baseline="0" dirty="0"/>
              <a:t> box and </a:t>
            </a:r>
            <a:r>
              <a:rPr lang="en-US" b="1" baseline="0" dirty="0"/>
              <a:t>5.7” </a:t>
            </a:r>
            <a:r>
              <a:rPr lang="en-US" baseline="0" dirty="0"/>
              <a:t>in the </a:t>
            </a:r>
            <a:r>
              <a:rPr lang="en-US" b="1" baseline="0" dirty="0"/>
              <a:t>Width</a:t>
            </a:r>
            <a:r>
              <a:rPr lang="en-US" baseline="0" dirty="0"/>
              <a:t> box.</a:t>
            </a:r>
          </a:p>
          <a:p>
            <a:pPr marL="228600" indent="-228600">
              <a:buAutoNum type="arabicPeriod"/>
            </a:pPr>
            <a:r>
              <a:rPr lang="en-US" baseline="0" dirty="0"/>
              <a:t>Press and hold CTRL, select the oval, and then select the pie. On the </a:t>
            </a:r>
            <a:r>
              <a:rPr lang="en-US" b="1" baseline="0" dirty="0"/>
              <a:t>Home</a:t>
            </a:r>
            <a:r>
              <a:rPr lang="en-US" baseline="0" dirty="0"/>
              <a:t> tab, in the </a:t>
            </a:r>
            <a:r>
              <a:rPr lang="en-US" b="1" baseline="0" dirty="0"/>
              <a:t>Drawing</a:t>
            </a:r>
            <a:r>
              <a:rPr lang="en-US" baseline="0" dirty="0"/>
              <a:t> group, click </a:t>
            </a:r>
            <a:r>
              <a:rPr lang="en-US" b="1" baseline="0" dirty="0"/>
              <a:t>Arrange</a:t>
            </a:r>
            <a:r>
              <a:rPr lang="en-US" baseline="0" dirty="0"/>
              <a:t>, point to </a:t>
            </a:r>
            <a:r>
              <a:rPr lang="en-US" b="1" baseline="0" dirty="0"/>
              <a:t>Align</a:t>
            </a:r>
            <a:r>
              <a:rPr lang="en-US" baseline="0" dirty="0"/>
              <a:t>, and then do the following:</a:t>
            </a:r>
          </a:p>
          <a:p>
            <a:pPr marL="685800" lvl="1" indent="-228600">
              <a:buAutoNum type="arabicPeriod"/>
            </a:pPr>
            <a:r>
              <a:rPr lang="en-US" baseline="0" dirty="0"/>
              <a:t>Click </a:t>
            </a:r>
            <a:r>
              <a:rPr lang="en-US" b="1" baseline="0" dirty="0"/>
              <a:t>Align to Slide</a:t>
            </a:r>
            <a:r>
              <a:rPr lang="en-US" baseline="0" dirty="0"/>
              <a:t>.</a:t>
            </a:r>
          </a:p>
          <a:p>
            <a:pPr marL="685800" lvl="1" indent="-228600">
              <a:buAutoNum type="arabicPeriod"/>
            </a:pPr>
            <a:r>
              <a:rPr lang="en-US" baseline="0" dirty="0"/>
              <a:t>Click </a:t>
            </a:r>
            <a:r>
              <a:rPr lang="en-US" b="1" baseline="0" dirty="0"/>
              <a:t>Align Center</a:t>
            </a:r>
            <a:r>
              <a:rPr lang="en-US" baseline="0" dirty="0"/>
              <a:t>.</a:t>
            </a:r>
          </a:p>
          <a:p>
            <a:pPr marL="685800" lvl="1" indent="-228600">
              <a:buAutoNum type="arabicPeriod"/>
            </a:pPr>
            <a:r>
              <a:rPr lang="en-US" baseline="0" dirty="0"/>
              <a:t>Click </a:t>
            </a:r>
            <a:r>
              <a:rPr lang="en-US" b="1" baseline="0" dirty="0"/>
              <a:t>Align Middle</a:t>
            </a:r>
            <a:r>
              <a:rPr lang="en-US" baseline="0" dirty="0"/>
              <a:t>.</a:t>
            </a:r>
            <a:endParaRPr lang="en-US" dirty="0"/>
          </a:p>
          <a:p>
            <a:pPr marL="228600" indent="-228600">
              <a:buAutoNum type="arabicPeriod"/>
            </a:pPr>
            <a:r>
              <a:rPr lang="en-US" sz="1200" kern="1200" dirty="0">
                <a:solidFill>
                  <a:schemeClr val="tx1"/>
                </a:solidFill>
                <a:effectLst/>
                <a:latin typeface="+mn-lt"/>
                <a:ea typeface="+mn-ea"/>
                <a:cs typeface="+mn-cs"/>
              </a:rPr>
              <a:t>Press and hold CTRL, and then select the oval and then the pie shape. On the Quick Access Toolbar, click </a:t>
            </a:r>
            <a:r>
              <a:rPr lang="en-US" sz="1200" b="1" kern="1200" dirty="0">
                <a:solidFill>
                  <a:schemeClr val="tx1"/>
                </a:solidFill>
                <a:effectLst/>
                <a:latin typeface="+mn-lt"/>
                <a:ea typeface="+mn-ea"/>
                <a:cs typeface="+mn-cs"/>
              </a:rPr>
              <a:t>Combine Shapes</a:t>
            </a:r>
            <a:r>
              <a:rPr lang="en-US" sz="1200" kern="1200" dirty="0">
                <a:solidFill>
                  <a:schemeClr val="tx1"/>
                </a:solidFill>
                <a:effectLst/>
                <a:latin typeface="+mn-lt"/>
                <a:ea typeface="+mn-ea"/>
                <a:cs typeface="+mn-cs"/>
              </a:rPr>
              <a:t>, and then click </a:t>
            </a:r>
            <a:r>
              <a:rPr lang="en-US" sz="1200" b="1" kern="1200" dirty="0">
                <a:solidFill>
                  <a:schemeClr val="tx1"/>
                </a:solidFill>
                <a:effectLst/>
                <a:latin typeface="+mn-lt"/>
                <a:ea typeface="+mn-ea"/>
                <a:cs typeface="+mn-cs"/>
              </a:rPr>
              <a:t>Shape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Subtract</a:t>
            </a:r>
            <a:r>
              <a:rPr lang="en-US" sz="1200" kern="1200" dirty="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the new shape. Under </a:t>
            </a:r>
            <a:r>
              <a:rPr lang="en-US" b="1" baseline="0" dirty="0"/>
              <a:t>Drawing</a:t>
            </a:r>
            <a:r>
              <a:rPr lang="en-US" baseline="0" dirty="0"/>
              <a:t> </a:t>
            </a:r>
            <a:r>
              <a:rPr lang="en-US" b="1" baseline="0" dirty="0"/>
              <a:t>Tools</a:t>
            </a:r>
            <a:r>
              <a:rPr lang="en-US" baseline="0" dirty="0"/>
              <a:t>, on the </a:t>
            </a:r>
            <a:r>
              <a:rPr lang="en-US" b="1" baseline="0" dirty="0"/>
              <a:t>Format</a:t>
            </a:r>
            <a:r>
              <a:rPr lang="en-US" baseline="0" dirty="0"/>
              <a:t> tab, in the </a:t>
            </a:r>
            <a:r>
              <a:rPr lang="en-US" b="1" baseline="0" dirty="0"/>
              <a:t>Shape</a:t>
            </a:r>
            <a:r>
              <a:rPr lang="en-US" baseline="0" dirty="0"/>
              <a:t> </a:t>
            </a:r>
            <a:r>
              <a:rPr lang="en-US" b="1" baseline="0" dirty="0"/>
              <a:t>Style</a:t>
            </a:r>
            <a:r>
              <a:rPr lang="en-US" baseline="0" dirty="0"/>
              <a:t> group, click the </a:t>
            </a:r>
            <a:r>
              <a:rPr lang="en-US" b="1" baseline="0" dirty="0"/>
              <a:t>Format</a:t>
            </a:r>
            <a:r>
              <a:rPr lang="en-US" baseline="0" dirty="0"/>
              <a:t> </a:t>
            </a:r>
            <a:r>
              <a:rPr lang="en-US" b="1" baseline="0" dirty="0"/>
              <a:t>Shape</a:t>
            </a:r>
            <a:r>
              <a:rPr lang="en-US" baseline="0" dirty="0"/>
              <a:t> dialog box launcher. In the </a:t>
            </a:r>
            <a:r>
              <a:rPr lang="en-US" b="1" baseline="0" dirty="0"/>
              <a:t>Format</a:t>
            </a:r>
            <a:r>
              <a:rPr lang="en-US" baseline="0" dirty="0"/>
              <a:t> </a:t>
            </a:r>
            <a:r>
              <a:rPr lang="en-US" b="1" baseline="0" dirty="0"/>
              <a:t>Shape</a:t>
            </a:r>
            <a:r>
              <a:rPr lang="en-US" baseline="0" dirty="0"/>
              <a:t> dialog box, click </a:t>
            </a:r>
            <a:r>
              <a:rPr lang="en-US" b="1" baseline="0" dirty="0"/>
              <a:t>Fill</a:t>
            </a:r>
            <a:r>
              <a:rPr lang="en-US" baseline="0" dirty="0"/>
              <a:t> in the left pane, in the </a:t>
            </a:r>
            <a:r>
              <a:rPr lang="en-US" b="1" baseline="0" dirty="0"/>
              <a:t>Fill</a:t>
            </a:r>
            <a:r>
              <a:rPr lang="en-US" baseline="0" dirty="0"/>
              <a:t> pane, click </a:t>
            </a:r>
            <a:r>
              <a:rPr lang="en-US" b="1" baseline="0" dirty="0"/>
              <a:t>Picture</a:t>
            </a:r>
            <a:r>
              <a:rPr lang="en-US" baseline="0" dirty="0"/>
              <a:t> </a:t>
            </a:r>
            <a:r>
              <a:rPr lang="en-US" b="1" baseline="0" dirty="0"/>
              <a:t>or texture fill</a:t>
            </a:r>
            <a:r>
              <a:rPr lang="en-US" baseline="0" dirty="0"/>
              <a:t>, and then click the button next to </a:t>
            </a:r>
            <a:r>
              <a:rPr lang="en-US" b="1" baseline="0" dirty="0"/>
              <a:t>Texture</a:t>
            </a:r>
            <a:r>
              <a:rPr lang="en-US" baseline="0" dirty="0"/>
              <a:t> and click </a:t>
            </a:r>
            <a:r>
              <a:rPr lang="en-US" b="1" baseline="0" dirty="0"/>
              <a:t>Recycled</a:t>
            </a:r>
            <a:r>
              <a:rPr lang="en-US" baseline="0" dirty="0"/>
              <a:t> </a:t>
            </a:r>
            <a:r>
              <a:rPr lang="en-US" b="1" baseline="0" dirty="0"/>
              <a:t>Paper </a:t>
            </a:r>
            <a:r>
              <a:rPr lang="en-US" b="0" baseline="0" dirty="0"/>
              <a:t>(third row)</a:t>
            </a:r>
            <a:r>
              <a:rPr lang="en-US" baseline="0" dirty="0"/>
              <a:t>.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Also in the </a:t>
            </a:r>
            <a:r>
              <a:rPr lang="en-US" b="1" baseline="0" dirty="0"/>
              <a:t>Format</a:t>
            </a:r>
            <a:r>
              <a:rPr lang="en-US" baseline="0" dirty="0"/>
              <a:t> </a:t>
            </a:r>
            <a:r>
              <a:rPr lang="en-US" b="1" baseline="0" dirty="0"/>
              <a:t>Shape</a:t>
            </a:r>
            <a:r>
              <a:rPr lang="en-US" baseline="0" dirty="0"/>
              <a:t> dialog box, click </a:t>
            </a:r>
            <a:r>
              <a:rPr lang="en-US" b="1" baseline="0" dirty="0"/>
              <a:t>Picture</a:t>
            </a:r>
            <a:r>
              <a:rPr lang="en-US" baseline="0" dirty="0"/>
              <a:t> </a:t>
            </a:r>
            <a:r>
              <a:rPr lang="en-US" b="1" baseline="0" dirty="0"/>
              <a:t>Color</a:t>
            </a:r>
            <a:r>
              <a:rPr lang="en-US" baseline="0" dirty="0"/>
              <a:t> in the left pane, in the </a:t>
            </a:r>
            <a:r>
              <a:rPr lang="en-US" b="1" baseline="0" dirty="0"/>
              <a:t>Picture</a:t>
            </a:r>
            <a:r>
              <a:rPr lang="en-US" baseline="0" dirty="0"/>
              <a:t> </a:t>
            </a:r>
            <a:r>
              <a:rPr lang="en-US" b="1" baseline="0" dirty="0"/>
              <a:t>Color</a:t>
            </a:r>
            <a:r>
              <a:rPr lang="en-US" baseline="0" dirty="0"/>
              <a:t> pane, under </a:t>
            </a:r>
            <a:r>
              <a:rPr lang="en-US" b="1" baseline="0" dirty="0"/>
              <a:t>Recolor</a:t>
            </a:r>
            <a:r>
              <a:rPr lang="en-US" baseline="0" dirty="0"/>
              <a:t>, click the button next to </a:t>
            </a:r>
            <a:r>
              <a:rPr lang="en-US" b="1" baseline="0" dirty="0"/>
              <a:t>Presets</a:t>
            </a:r>
            <a:r>
              <a:rPr lang="en-US" baseline="0" dirty="0"/>
              <a:t>, and then click </a:t>
            </a:r>
            <a:r>
              <a:rPr lang="en-US" b="1" baseline="0" dirty="0"/>
              <a:t>Grayscale</a:t>
            </a:r>
            <a:r>
              <a:rPr lang="en-US" baseline="0" dirty="0"/>
              <a:t> (first row).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Also in the </a:t>
            </a:r>
            <a:r>
              <a:rPr lang="en-US" b="1" baseline="0" dirty="0"/>
              <a:t>Format</a:t>
            </a:r>
            <a:r>
              <a:rPr lang="en-US" baseline="0" dirty="0"/>
              <a:t> </a:t>
            </a:r>
            <a:r>
              <a:rPr lang="en-US" b="1" baseline="0" dirty="0"/>
              <a:t>Shape</a:t>
            </a:r>
            <a:r>
              <a:rPr lang="en-US" baseline="0" dirty="0"/>
              <a:t> dialog box, click </a:t>
            </a:r>
            <a:r>
              <a:rPr lang="en-US" b="1" baseline="0" dirty="0"/>
              <a:t>Picture</a:t>
            </a:r>
            <a:r>
              <a:rPr lang="en-US" baseline="0" dirty="0"/>
              <a:t> </a:t>
            </a:r>
            <a:r>
              <a:rPr lang="en-US" b="1" baseline="0" dirty="0"/>
              <a:t>Corrections</a:t>
            </a:r>
            <a:r>
              <a:rPr lang="en-US" baseline="0" dirty="0"/>
              <a:t> in the left pane, in the </a:t>
            </a:r>
            <a:r>
              <a:rPr lang="en-US" b="1" baseline="0" dirty="0"/>
              <a:t>Picture</a:t>
            </a:r>
            <a:r>
              <a:rPr lang="en-US" baseline="0" dirty="0"/>
              <a:t> </a:t>
            </a:r>
            <a:r>
              <a:rPr lang="en-US" b="1" baseline="0" dirty="0"/>
              <a:t>Corrections</a:t>
            </a:r>
            <a:r>
              <a:rPr lang="en-US" baseline="0" dirty="0"/>
              <a:t> pane, under </a:t>
            </a:r>
            <a:r>
              <a:rPr lang="en-US" b="1" baseline="0" dirty="0"/>
              <a:t>Brightness and Contrast</a:t>
            </a:r>
            <a:r>
              <a:rPr lang="en-US" baseline="0" dirty="0"/>
              <a:t>, in the </a:t>
            </a:r>
            <a:r>
              <a:rPr lang="en-US" b="1" baseline="0" dirty="0"/>
              <a:t>Contrast</a:t>
            </a:r>
            <a:r>
              <a:rPr lang="en-US" baseline="0" dirty="0"/>
              <a:t> box, enter </a:t>
            </a:r>
            <a:r>
              <a:rPr lang="en-US" b="1" baseline="0" dirty="0"/>
              <a:t>20%</a:t>
            </a:r>
            <a:r>
              <a:rPr lang="en-US" baseline="0" dirty="0"/>
              <a:t>.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Also in the </a:t>
            </a:r>
            <a:r>
              <a:rPr lang="en-US" b="1" baseline="0" dirty="0"/>
              <a:t>Format</a:t>
            </a:r>
            <a:r>
              <a:rPr lang="en-US" baseline="0" dirty="0"/>
              <a:t> </a:t>
            </a:r>
            <a:r>
              <a:rPr lang="en-US" b="1" baseline="0" dirty="0"/>
              <a:t>Shape</a:t>
            </a:r>
            <a:r>
              <a:rPr lang="en-US" baseline="0" dirty="0"/>
              <a:t> dialog box, click </a:t>
            </a:r>
            <a:r>
              <a:rPr lang="en-US" b="1" baseline="0" dirty="0"/>
              <a:t>Shadow</a:t>
            </a:r>
            <a:r>
              <a:rPr lang="en-US" baseline="0" dirty="0"/>
              <a:t> in the left pane, in the </a:t>
            </a:r>
            <a:r>
              <a:rPr lang="en-US" b="1" baseline="0" dirty="0"/>
              <a:t>Shadow</a:t>
            </a:r>
            <a:r>
              <a:rPr lang="en-US" baseline="0" dirty="0"/>
              <a:t> pane, click the </a:t>
            </a:r>
            <a:r>
              <a:rPr lang="en-US" b="1" baseline="0" dirty="0"/>
              <a:t>Presets</a:t>
            </a:r>
            <a:r>
              <a:rPr lang="en-US" baseline="0" dirty="0"/>
              <a:t> button, and then under </a:t>
            </a:r>
            <a:r>
              <a:rPr lang="en-US" b="1" baseline="0" dirty="0"/>
              <a:t>Outer</a:t>
            </a:r>
            <a:r>
              <a:rPr lang="en-US" baseline="0" dirty="0"/>
              <a:t>, click </a:t>
            </a:r>
            <a:r>
              <a:rPr lang="en-US" b="1" baseline="0" dirty="0"/>
              <a:t>Offset Diagonal Bottom Left</a:t>
            </a:r>
            <a:r>
              <a:rPr lang="en-US" baseline="0" dirty="0"/>
              <a:t>.</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Also in the </a:t>
            </a:r>
            <a:r>
              <a:rPr lang="en-US" b="1" baseline="0" dirty="0"/>
              <a:t>Shadow</a:t>
            </a:r>
            <a:r>
              <a:rPr lang="en-US" baseline="0" dirty="0"/>
              <a:t> pane, in the </a:t>
            </a:r>
            <a:r>
              <a:rPr lang="en-US" b="1" baseline="0" dirty="0"/>
              <a:t>Blur</a:t>
            </a:r>
            <a:r>
              <a:rPr lang="en-US" baseline="0" dirty="0"/>
              <a:t> box, enter </a:t>
            </a:r>
            <a:r>
              <a:rPr lang="en-US" b="1" baseline="0" dirty="0"/>
              <a:t>10 pt</a:t>
            </a:r>
            <a:r>
              <a:rPr lang="en-US" baseline="0" dirty="0"/>
              <a:t>. </a:t>
            </a:r>
            <a:endParaRPr lang="en-US" dirty="0"/>
          </a:p>
          <a:p>
            <a:pPr marL="0" indent="0">
              <a:buNone/>
            </a:pPr>
            <a:endParaRPr lang="en-US" baseline="0" dirty="0"/>
          </a:p>
          <a:p>
            <a:pPr marL="0" indent="0">
              <a:buNone/>
            </a:pPr>
            <a:r>
              <a:rPr lang="en-US" baseline="0" dirty="0"/>
              <a:t>To reproduce the picture effects on this slide, do the following:</a:t>
            </a:r>
          </a:p>
          <a:p>
            <a:pPr marL="228600" indent="-228600">
              <a:buFont typeface="+mj-lt"/>
              <a:buAutoNum type="arabicPeriod"/>
            </a:pPr>
            <a:r>
              <a:rPr lang="en-US" dirty="0"/>
              <a:t>On</a:t>
            </a:r>
            <a:r>
              <a:rPr lang="en-US" baseline="0" dirty="0"/>
              <a:t> the </a:t>
            </a:r>
            <a:r>
              <a:rPr lang="en-US" b="1" baseline="0" dirty="0"/>
              <a:t>Insert</a:t>
            </a:r>
            <a:r>
              <a:rPr lang="en-US" baseline="0" dirty="0"/>
              <a:t> tab, in the </a:t>
            </a:r>
            <a:r>
              <a:rPr lang="en-US" b="1" baseline="0" dirty="0"/>
              <a:t>Images</a:t>
            </a:r>
            <a:r>
              <a:rPr lang="en-US" baseline="0" dirty="0"/>
              <a:t> group, click </a:t>
            </a:r>
            <a:r>
              <a:rPr lang="en-US" b="1" baseline="0" dirty="0"/>
              <a:t>Picture</a:t>
            </a:r>
            <a:r>
              <a:rPr lang="en-US" baseline="0" dirty="0"/>
              <a:t>. </a:t>
            </a: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Insert Picture </a:t>
            </a:r>
            <a:r>
              <a:rPr lang="en-US" sz="1200" kern="1200" dirty="0">
                <a:solidFill>
                  <a:schemeClr val="tx1"/>
                </a:solidFill>
                <a:effectLst/>
                <a:latin typeface="+mn-lt"/>
                <a:ea typeface="+mn-ea"/>
                <a:cs typeface="+mn-cs"/>
              </a:rPr>
              <a:t>dialog box, select a picture and then click </a:t>
            </a:r>
            <a:r>
              <a:rPr lang="en-US" sz="1200" b="1" kern="1200" dirty="0">
                <a:solidFill>
                  <a:schemeClr val="tx1"/>
                </a:solidFill>
                <a:effectLst/>
                <a:latin typeface="+mn-lt"/>
                <a:ea typeface="+mn-ea"/>
                <a:cs typeface="+mn-cs"/>
              </a:rPr>
              <a:t>Insert</a:t>
            </a:r>
            <a:r>
              <a:rPr lang="en-US" sz="1200" kern="1200" dirty="0">
                <a:solidFill>
                  <a:schemeClr val="tx1"/>
                </a:solidFill>
                <a:effectLst/>
                <a:latin typeface="+mn-lt"/>
                <a:ea typeface="+mn-ea"/>
                <a:cs typeface="+mn-cs"/>
              </a:rPr>
              <a:t>.</a:t>
            </a:r>
          </a:p>
          <a:p>
            <a:pPr marL="228600" indent="-228600">
              <a:buFont typeface="+mj-lt"/>
              <a:buAutoNum type="arabicPeriod"/>
            </a:pPr>
            <a:r>
              <a:rPr lang="en-US" dirty="0"/>
              <a:t>Select</a:t>
            </a:r>
            <a:r>
              <a:rPr lang="en-US" baseline="0" dirty="0"/>
              <a:t> the picture. Under </a:t>
            </a:r>
            <a:r>
              <a:rPr lang="en-US" b="1" baseline="0" dirty="0"/>
              <a:t>Picture</a:t>
            </a:r>
            <a:r>
              <a:rPr lang="en-US" baseline="0" dirty="0"/>
              <a:t> </a:t>
            </a:r>
            <a:r>
              <a:rPr lang="en-US" b="1" baseline="0" dirty="0"/>
              <a:t>Tools</a:t>
            </a:r>
            <a:r>
              <a:rPr lang="en-US" baseline="0" dirty="0"/>
              <a:t>, on the </a:t>
            </a:r>
            <a:r>
              <a:rPr lang="en-US" b="1" baseline="0" dirty="0"/>
              <a:t>Format</a:t>
            </a:r>
            <a:r>
              <a:rPr lang="en-US" baseline="0" dirty="0"/>
              <a:t> tab, in the </a:t>
            </a:r>
            <a:r>
              <a:rPr lang="en-US" b="1" baseline="0" dirty="0"/>
              <a:t>Size</a:t>
            </a:r>
            <a:r>
              <a:rPr lang="en-US" baseline="0" dirty="0"/>
              <a:t> group, click the </a:t>
            </a:r>
            <a:r>
              <a:rPr lang="en-US" b="1" baseline="0" dirty="0"/>
              <a:t>Size and Position </a:t>
            </a:r>
            <a:r>
              <a:rPr lang="en-US" baseline="0" dirty="0"/>
              <a:t>dialog box launcher. </a:t>
            </a: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Format Picture </a:t>
            </a:r>
            <a:r>
              <a:rPr lang="en-US" sz="1200" kern="1200" dirty="0">
                <a:solidFill>
                  <a:schemeClr val="tx1"/>
                </a:solidFill>
                <a:effectLst/>
                <a:latin typeface="+mn-lt"/>
                <a:ea typeface="+mn-ea"/>
                <a:cs typeface="+mn-cs"/>
              </a:rPr>
              <a:t>dialog box, resize or crop the image so that the height is set to </a:t>
            </a:r>
            <a:r>
              <a:rPr lang="en-US" sz="1200" b="1" kern="1200" dirty="0">
                <a:solidFill>
                  <a:schemeClr val="tx1"/>
                </a:solidFill>
                <a:effectLst/>
                <a:latin typeface="+mn-lt"/>
                <a:ea typeface="+mn-ea"/>
                <a:cs typeface="+mn-cs"/>
              </a:rPr>
              <a:t>5.8”</a:t>
            </a:r>
            <a:r>
              <a:rPr lang="en-US" sz="1200" kern="1200" dirty="0">
                <a:solidFill>
                  <a:schemeClr val="tx1"/>
                </a:solidFill>
                <a:effectLst/>
                <a:latin typeface="+mn-lt"/>
                <a:ea typeface="+mn-ea"/>
                <a:cs typeface="+mn-cs"/>
              </a:rPr>
              <a:t> and the width</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set to </a:t>
            </a:r>
            <a:r>
              <a:rPr lang="en-US" sz="1200" b="1" kern="1200" dirty="0">
                <a:solidFill>
                  <a:schemeClr val="tx1"/>
                </a:solidFill>
                <a:effectLst/>
                <a:latin typeface="+mn-lt"/>
                <a:ea typeface="+mn-ea"/>
                <a:cs typeface="+mn-cs"/>
              </a:rPr>
              <a:t>5.8”</a:t>
            </a:r>
            <a:r>
              <a:rPr lang="en-US" sz="1200" kern="1200" dirty="0">
                <a:solidFill>
                  <a:schemeClr val="tx1"/>
                </a:solidFill>
                <a:effectLst/>
                <a:latin typeface="+mn-lt"/>
                <a:ea typeface="+mn-ea"/>
                <a:cs typeface="+mn-cs"/>
              </a:rPr>
              <a:t>. To crop the picture, click </a:t>
            </a:r>
            <a:r>
              <a:rPr lang="en-US" sz="1200" b="1" kern="1200" dirty="0">
                <a:solidFill>
                  <a:schemeClr val="tx1"/>
                </a:solidFill>
                <a:effectLst/>
                <a:latin typeface="+mn-lt"/>
                <a:ea typeface="+mn-ea"/>
                <a:cs typeface="+mn-cs"/>
              </a:rPr>
              <a:t>Crop</a:t>
            </a:r>
            <a:r>
              <a:rPr lang="en-US" sz="1200" kern="1200" dirty="0">
                <a:solidFill>
                  <a:schemeClr val="tx1"/>
                </a:solidFill>
                <a:effectLst/>
                <a:latin typeface="+mn-lt"/>
                <a:ea typeface="+mn-ea"/>
                <a:cs typeface="+mn-cs"/>
              </a:rPr>
              <a:t> in the left pane, and in the right pane, under </a:t>
            </a:r>
            <a:r>
              <a:rPr lang="en-US" sz="1200" b="1" kern="1200" dirty="0">
                <a:solidFill>
                  <a:schemeClr val="tx1"/>
                </a:solidFill>
                <a:effectLst/>
                <a:latin typeface="+mn-lt"/>
                <a:ea typeface="+mn-ea"/>
                <a:cs typeface="+mn-cs"/>
              </a:rPr>
              <a:t>Crop position</a:t>
            </a:r>
            <a:r>
              <a:rPr lang="en-US" sz="1200" kern="1200" dirty="0">
                <a:solidFill>
                  <a:schemeClr val="tx1"/>
                </a:solidFill>
                <a:effectLst/>
                <a:latin typeface="+mn-lt"/>
                <a:ea typeface="+mn-ea"/>
                <a:cs typeface="+mn-cs"/>
              </a:rPr>
              <a:t>, enter values into the </a:t>
            </a:r>
            <a:r>
              <a:rPr lang="en-US" sz="1200" b="1" kern="1200" dirty="0">
                <a:solidFill>
                  <a:schemeClr val="tx1"/>
                </a:solidFill>
                <a:effectLst/>
                <a:latin typeface="+mn-lt"/>
                <a:ea typeface="+mn-ea"/>
                <a:cs typeface="+mn-cs"/>
              </a:rPr>
              <a:t>Height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Width</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Left</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Top</a:t>
            </a:r>
            <a:r>
              <a:rPr lang="en-US" sz="1200" kern="1200" dirty="0">
                <a:solidFill>
                  <a:schemeClr val="tx1"/>
                </a:solidFill>
                <a:effectLst/>
                <a:latin typeface="+mn-lt"/>
                <a:ea typeface="+mn-ea"/>
                <a:cs typeface="+mn-cs"/>
              </a:rPr>
              <a:t> boxes. To resize the picture, click </a:t>
            </a:r>
            <a:r>
              <a:rPr lang="en-US" sz="1200" b="1" kern="1200" dirty="0">
                <a:solidFill>
                  <a:schemeClr val="tx1"/>
                </a:solidFill>
                <a:effectLst/>
                <a:latin typeface="+mn-lt"/>
                <a:ea typeface="+mn-ea"/>
                <a:cs typeface="+mn-cs"/>
              </a:rPr>
              <a:t>Size</a:t>
            </a:r>
            <a:r>
              <a:rPr lang="en-US" sz="1200" kern="1200" dirty="0">
                <a:solidFill>
                  <a:schemeClr val="tx1"/>
                </a:solidFill>
                <a:effectLst/>
                <a:latin typeface="+mn-lt"/>
                <a:ea typeface="+mn-ea"/>
                <a:cs typeface="+mn-cs"/>
              </a:rPr>
              <a:t> in the left pane, and in the right pane, under </a:t>
            </a:r>
            <a:r>
              <a:rPr lang="en-US" sz="1200" b="1" kern="1200" dirty="0">
                <a:solidFill>
                  <a:schemeClr val="tx1"/>
                </a:solidFill>
                <a:effectLst/>
                <a:latin typeface="+mn-lt"/>
                <a:ea typeface="+mn-ea"/>
                <a:cs typeface="+mn-cs"/>
              </a:rPr>
              <a:t>Size and rotate</a:t>
            </a:r>
            <a:r>
              <a:rPr lang="en-US" sz="1200" kern="1200" dirty="0">
                <a:solidFill>
                  <a:schemeClr val="tx1"/>
                </a:solidFill>
                <a:effectLst/>
                <a:latin typeface="+mn-lt"/>
                <a:ea typeface="+mn-ea"/>
                <a:cs typeface="+mn-cs"/>
              </a:rPr>
              <a:t>, enter values into the </a:t>
            </a:r>
            <a:r>
              <a:rPr lang="en-US" sz="1200" b="1" kern="1200" dirty="0">
                <a:solidFill>
                  <a:schemeClr val="tx1"/>
                </a:solidFill>
                <a:effectLst/>
                <a:latin typeface="+mn-lt"/>
                <a:ea typeface="+mn-ea"/>
                <a:cs typeface="+mn-cs"/>
              </a:rPr>
              <a:t>Height</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Width</a:t>
            </a:r>
            <a:r>
              <a:rPr lang="en-US" sz="1200" kern="1200" dirty="0">
                <a:solidFill>
                  <a:schemeClr val="tx1"/>
                </a:solidFill>
                <a:effectLst/>
                <a:latin typeface="+mn-lt"/>
                <a:ea typeface="+mn-ea"/>
                <a:cs typeface="+mn-cs"/>
              </a:rPr>
              <a:t> boxes.</a:t>
            </a:r>
            <a:r>
              <a:rPr lang="en-US" baseline="0" dirty="0"/>
              <a:t> </a:t>
            </a:r>
          </a:p>
          <a:p>
            <a:pPr marL="228600" indent="-228600">
              <a:buFont typeface="+mj-lt"/>
              <a:buAutoNum type="arabicPeriod"/>
            </a:pPr>
            <a:r>
              <a:rPr lang="en-US" sz="1200" kern="1200" dirty="0">
                <a:solidFill>
                  <a:schemeClr val="tx1"/>
                </a:solidFill>
                <a:effectLst/>
                <a:latin typeface="+mn-lt"/>
                <a:ea typeface="+mn-ea"/>
                <a:cs typeface="+mn-cs"/>
              </a:rPr>
              <a:t>Under </a:t>
            </a:r>
            <a:r>
              <a:rPr lang="en-US" sz="1200" b="1" kern="1200" dirty="0">
                <a:solidFill>
                  <a:schemeClr val="tx1"/>
                </a:solidFill>
                <a:effectLst/>
                <a:latin typeface="+mn-lt"/>
                <a:ea typeface="+mn-ea"/>
                <a:cs typeface="+mn-cs"/>
              </a:rPr>
              <a:t>Picture Tools</a:t>
            </a:r>
            <a:r>
              <a:rPr lang="en-US" sz="1200" kern="1200" dirty="0">
                <a:solidFill>
                  <a:schemeClr val="tx1"/>
                </a:solidFill>
                <a:effectLst/>
                <a:latin typeface="+mn-lt"/>
                <a:ea typeface="+mn-ea"/>
                <a:cs typeface="+mn-cs"/>
              </a:rPr>
              <a:t>, on the </a:t>
            </a:r>
            <a:r>
              <a:rPr lang="en-US" sz="1200" b="1" kern="1200" dirty="0">
                <a:solidFill>
                  <a:schemeClr val="tx1"/>
                </a:solidFill>
                <a:effectLst/>
                <a:latin typeface="+mn-lt"/>
                <a:ea typeface="+mn-ea"/>
                <a:cs typeface="+mn-cs"/>
              </a:rPr>
              <a:t>Format tab</a:t>
            </a:r>
            <a:r>
              <a:rPr lang="en-US" sz="1200" kern="1200" dirty="0">
                <a:solidFill>
                  <a:schemeClr val="tx1"/>
                </a:solidFill>
                <a:effectLst/>
                <a:latin typeface="+mn-lt"/>
                <a:ea typeface="+mn-ea"/>
                <a:cs typeface="+mn-cs"/>
              </a:rPr>
              <a:t>, in the </a:t>
            </a:r>
            <a:r>
              <a:rPr lang="en-US" sz="1200" b="1" kern="1200" dirty="0">
                <a:solidFill>
                  <a:schemeClr val="tx1"/>
                </a:solidFill>
                <a:effectLst/>
                <a:latin typeface="+mn-lt"/>
                <a:ea typeface="+mn-ea"/>
                <a:cs typeface="+mn-cs"/>
              </a:rPr>
              <a:t>Size</a:t>
            </a:r>
            <a:r>
              <a:rPr lang="en-US" sz="1200" kern="1200" dirty="0">
                <a:solidFill>
                  <a:schemeClr val="tx1"/>
                </a:solidFill>
                <a:effectLst/>
                <a:latin typeface="+mn-lt"/>
                <a:ea typeface="+mn-ea"/>
                <a:cs typeface="+mn-cs"/>
              </a:rPr>
              <a:t> group, click the down arrow under </a:t>
            </a:r>
            <a:r>
              <a:rPr lang="en-US" sz="1200" b="1" kern="1200" dirty="0">
                <a:solidFill>
                  <a:schemeClr val="tx1"/>
                </a:solidFill>
                <a:effectLst/>
                <a:latin typeface="+mn-lt"/>
                <a:ea typeface="+mn-ea"/>
                <a:cs typeface="+mn-cs"/>
              </a:rPr>
              <a:t>Crop</a:t>
            </a:r>
            <a:r>
              <a:rPr lang="en-US" sz="1200" kern="1200" dirty="0">
                <a:solidFill>
                  <a:schemeClr val="tx1"/>
                </a:solidFill>
                <a:effectLst/>
                <a:latin typeface="+mn-lt"/>
                <a:ea typeface="+mn-ea"/>
                <a:cs typeface="+mn-cs"/>
              </a:rPr>
              <a:t>, and then click </a:t>
            </a:r>
            <a:r>
              <a:rPr lang="en-US" sz="1200" b="1" kern="1200" dirty="0">
                <a:solidFill>
                  <a:schemeClr val="tx1"/>
                </a:solidFill>
                <a:effectLst/>
                <a:latin typeface="+mn-lt"/>
                <a:ea typeface="+mn-ea"/>
                <a:cs typeface="+mn-cs"/>
              </a:rPr>
              <a:t>Crop to Shape</a:t>
            </a:r>
            <a:r>
              <a:rPr lang="en-US" sz="1200" kern="1200" dirty="0">
                <a:solidFill>
                  <a:schemeClr val="tx1"/>
                </a:solidFill>
                <a:effectLst/>
                <a:latin typeface="+mn-lt"/>
                <a:ea typeface="+mn-ea"/>
                <a:cs typeface="+mn-cs"/>
              </a:rPr>
              <a:t>. Under </a:t>
            </a:r>
            <a:r>
              <a:rPr lang="en-US" sz="1200" b="1" kern="1200" dirty="0">
                <a:solidFill>
                  <a:schemeClr val="tx1"/>
                </a:solidFill>
                <a:effectLst/>
                <a:latin typeface="+mn-lt"/>
                <a:ea typeface="+mn-ea"/>
                <a:cs typeface="+mn-cs"/>
              </a:rPr>
              <a:t>Basic Shapes</a:t>
            </a:r>
            <a:r>
              <a:rPr lang="en-US" sz="1200" kern="1200" dirty="0">
                <a:solidFill>
                  <a:schemeClr val="tx1"/>
                </a:solidFill>
                <a:effectLst/>
                <a:latin typeface="+mn-lt"/>
                <a:ea typeface="+mn-ea"/>
                <a:cs typeface="+mn-cs"/>
              </a:rPr>
              <a:t>, click </a:t>
            </a:r>
            <a:r>
              <a:rPr lang="en-US" sz="1200" b="1" kern="1200" dirty="0">
                <a:solidFill>
                  <a:schemeClr val="tx1"/>
                </a:solidFill>
                <a:effectLst/>
                <a:latin typeface="+mn-lt"/>
                <a:ea typeface="+mn-ea"/>
                <a:cs typeface="+mn-cs"/>
              </a:rPr>
              <a:t>Oval</a:t>
            </a:r>
            <a:r>
              <a:rPr lang="en-US" sz="1200" kern="1200" dirty="0">
                <a:solidFill>
                  <a:schemeClr val="tx1"/>
                </a:solidFill>
                <a:effectLst/>
                <a:latin typeface="+mn-lt"/>
                <a:ea typeface="+mn-ea"/>
                <a:cs typeface="+mn-cs"/>
              </a:rPr>
              <a:t> (first row, first option from the left)</a:t>
            </a:r>
            <a:r>
              <a:rPr lang="en-US" baseline="0" dirty="0"/>
              <a:t>.</a:t>
            </a:r>
          </a:p>
          <a:p>
            <a:pPr marL="228600" indent="-228600">
              <a:buFont typeface="+mj-lt"/>
              <a:buAutoNum type="arabicPeriod"/>
            </a:pPr>
            <a:r>
              <a:rPr lang="en-US" baseline="0" dirty="0"/>
              <a:t>Also under </a:t>
            </a:r>
            <a:r>
              <a:rPr lang="en-US" b="1" baseline="0" dirty="0"/>
              <a:t>Picture</a:t>
            </a:r>
            <a:r>
              <a:rPr lang="en-US" baseline="0" dirty="0"/>
              <a:t> </a:t>
            </a:r>
            <a:r>
              <a:rPr lang="en-US" b="1" baseline="0" dirty="0"/>
              <a:t>Tools</a:t>
            </a:r>
            <a:r>
              <a:rPr lang="en-US" baseline="0" dirty="0"/>
              <a:t>, on the </a:t>
            </a:r>
            <a:r>
              <a:rPr lang="en-US" b="1" baseline="0" dirty="0"/>
              <a:t>Format</a:t>
            </a:r>
            <a:r>
              <a:rPr lang="en-US" baseline="0" dirty="0"/>
              <a:t> tab, in the </a:t>
            </a:r>
            <a:r>
              <a:rPr lang="en-US" b="1" baseline="0" dirty="0"/>
              <a:t>Arrange</a:t>
            </a:r>
            <a:r>
              <a:rPr lang="en-US" baseline="0" dirty="0"/>
              <a:t> group, click </a:t>
            </a:r>
            <a:r>
              <a:rPr lang="en-US" b="1" baseline="0" dirty="0"/>
              <a:t>Send</a:t>
            </a:r>
            <a:r>
              <a:rPr lang="en-US" baseline="0" dirty="0"/>
              <a:t> </a:t>
            </a:r>
            <a:r>
              <a:rPr lang="en-US" b="1" baseline="0" dirty="0"/>
              <a:t>Backward</a:t>
            </a:r>
            <a:r>
              <a:rPr lang="en-US" baseline="0" dirty="0"/>
              <a: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baseline="0" dirty="0"/>
              <a:t>To reproduce the other shapes on this slide, do the following: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Also on the </a:t>
            </a:r>
            <a:r>
              <a:rPr lang="en-US" b="1" baseline="0" dirty="0"/>
              <a:t>Home</a:t>
            </a:r>
            <a:r>
              <a:rPr lang="en-US" baseline="0" dirty="0"/>
              <a:t> tab, in the </a:t>
            </a:r>
            <a:r>
              <a:rPr lang="en-US" b="1" baseline="0" dirty="0"/>
              <a:t>Drawing</a:t>
            </a:r>
            <a:r>
              <a:rPr lang="en-US" baseline="0" dirty="0"/>
              <a:t> group, click </a:t>
            </a:r>
            <a:r>
              <a:rPr lang="en-US" b="1" baseline="0" dirty="0"/>
              <a:t>Shapes</a:t>
            </a:r>
            <a:r>
              <a:rPr lang="en-US" baseline="0" dirty="0"/>
              <a:t>, and then under </a:t>
            </a:r>
            <a:r>
              <a:rPr lang="en-US" b="1" baseline="0" dirty="0"/>
              <a:t>Basic</a:t>
            </a:r>
            <a:r>
              <a:rPr lang="en-US" baseline="0" dirty="0"/>
              <a:t> </a:t>
            </a:r>
            <a:r>
              <a:rPr lang="en-US" b="1" baseline="0" dirty="0"/>
              <a:t>Shapes</a:t>
            </a:r>
            <a:r>
              <a:rPr lang="en-US" baseline="0" dirty="0"/>
              <a:t> click </a:t>
            </a:r>
            <a:r>
              <a:rPr lang="en-US" b="1" baseline="0" dirty="0"/>
              <a:t>Oval</a:t>
            </a:r>
            <a:r>
              <a:rPr lang="en-US" baseline="0" dirty="0"/>
              <a:t> (first row).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On the slide, drag to draw an oval.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Select the oval. Under </a:t>
            </a:r>
            <a:r>
              <a:rPr lang="en-US" b="1" baseline="0" dirty="0"/>
              <a:t>Drawings</a:t>
            </a:r>
            <a:r>
              <a:rPr lang="en-US" baseline="0" dirty="0"/>
              <a:t> </a:t>
            </a:r>
            <a:r>
              <a:rPr lang="en-US" b="1" baseline="0" dirty="0"/>
              <a:t>Tools</a:t>
            </a:r>
            <a:r>
              <a:rPr lang="en-US" baseline="0" dirty="0"/>
              <a:t>, on the </a:t>
            </a:r>
            <a:r>
              <a:rPr lang="en-US" b="1" baseline="0" dirty="0"/>
              <a:t>Format</a:t>
            </a:r>
            <a:r>
              <a:rPr lang="en-US" baseline="0" dirty="0"/>
              <a:t> tab, in the </a:t>
            </a:r>
            <a:r>
              <a:rPr lang="en-US" b="1" baseline="0" dirty="0"/>
              <a:t>Size</a:t>
            </a:r>
            <a:r>
              <a:rPr lang="en-US" baseline="0" dirty="0"/>
              <a:t> group, enter </a:t>
            </a:r>
            <a:r>
              <a:rPr lang="en-US" b="1" baseline="0" dirty="0"/>
              <a:t>0.17” </a:t>
            </a:r>
            <a:r>
              <a:rPr lang="en-US" baseline="0" dirty="0"/>
              <a:t>in the </a:t>
            </a:r>
            <a:r>
              <a:rPr lang="en-US" b="1" baseline="0" dirty="0"/>
              <a:t>Height</a:t>
            </a:r>
            <a:r>
              <a:rPr lang="en-US" baseline="0" dirty="0"/>
              <a:t> box and </a:t>
            </a:r>
            <a:r>
              <a:rPr lang="en-US" b="1" baseline="0" dirty="0"/>
              <a:t>0.17” </a:t>
            </a:r>
            <a:r>
              <a:rPr lang="en-US" baseline="0" dirty="0"/>
              <a:t>in the </a:t>
            </a:r>
            <a:r>
              <a:rPr lang="en-US" b="1" baseline="0" dirty="0"/>
              <a:t>Width</a:t>
            </a:r>
            <a:r>
              <a:rPr lang="en-US" baseline="0" dirty="0"/>
              <a:t> box.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Also on the </a:t>
            </a:r>
            <a:r>
              <a:rPr lang="en-US" b="1" baseline="0" dirty="0"/>
              <a:t>Format</a:t>
            </a:r>
            <a:r>
              <a:rPr lang="en-US" baseline="0" dirty="0"/>
              <a:t> tab, in the </a:t>
            </a:r>
            <a:r>
              <a:rPr lang="en-US" b="1" baseline="0" dirty="0"/>
              <a:t>Shape</a:t>
            </a:r>
            <a:r>
              <a:rPr lang="en-US" baseline="0" dirty="0"/>
              <a:t> </a:t>
            </a:r>
            <a:r>
              <a:rPr lang="en-US" b="1" baseline="0" dirty="0"/>
              <a:t>Styles</a:t>
            </a:r>
            <a:r>
              <a:rPr lang="en-US" baseline="0" dirty="0"/>
              <a:t> group, click </a:t>
            </a:r>
            <a:r>
              <a:rPr lang="en-US" b="1" baseline="0" dirty="0"/>
              <a:t>Shape</a:t>
            </a:r>
            <a:r>
              <a:rPr lang="en-US" baseline="0" dirty="0"/>
              <a:t> </a:t>
            </a:r>
            <a:r>
              <a:rPr lang="en-US" b="1" baseline="0" dirty="0"/>
              <a:t>Fill</a:t>
            </a:r>
            <a:r>
              <a:rPr lang="en-US" baseline="0" dirty="0"/>
              <a:t>, and then under </a:t>
            </a:r>
            <a:r>
              <a:rPr lang="en-US" b="1" baseline="0" dirty="0"/>
              <a:t>Theme</a:t>
            </a:r>
            <a:r>
              <a:rPr lang="en-US" baseline="0" dirty="0"/>
              <a:t> </a:t>
            </a:r>
            <a:r>
              <a:rPr lang="en-US" b="1" baseline="0" dirty="0"/>
              <a:t>Colors</a:t>
            </a:r>
            <a:r>
              <a:rPr lang="en-US" baseline="0" dirty="0"/>
              <a:t>, click </a:t>
            </a:r>
            <a:r>
              <a:rPr lang="en-US" b="1" baseline="0" dirty="0"/>
              <a:t>Black, Text 1, Lighter 25% </a:t>
            </a:r>
            <a:r>
              <a:rPr lang="en-US" baseline="0" dirty="0"/>
              <a:t>(fourth row).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a:t>Also on the </a:t>
            </a:r>
            <a:r>
              <a:rPr lang="en-US" b="1" baseline="0" dirty="0"/>
              <a:t>Format</a:t>
            </a:r>
            <a:r>
              <a:rPr lang="en-US" baseline="0" dirty="0"/>
              <a:t> tab, in the </a:t>
            </a:r>
            <a:r>
              <a:rPr lang="en-US" b="1" baseline="0" dirty="0"/>
              <a:t>Shape</a:t>
            </a:r>
            <a:r>
              <a:rPr lang="en-US" baseline="0" dirty="0"/>
              <a:t> </a:t>
            </a:r>
            <a:r>
              <a:rPr lang="en-US" b="1" baseline="0" dirty="0"/>
              <a:t>Styles</a:t>
            </a:r>
            <a:r>
              <a:rPr lang="en-US" baseline="0" dirty="0"/>
              <a:t> group, click </a:t>
            </a:r>
            <a:r>
              <a:rPr lang="en-US" b="1" baseline="0" dirty="0"/>
              <a:t>Shape</a:t>
            </a:r>
            <a:r>
              <a:rPr lang="en-US" baseline="0" dirty="0"/>
              <a:t> </a:t>
            </a:r>
            <a:r>
              <a:rPr lang="en-US" b="1" baseline="0" dirty="0"/>
              <a:t>Outline</a:t>
            </a:r>
            <a:r>
              <a:rPr lang="en-US" baseline="0" dirty="0"/>
              <a:t>, and then click </a:t>
            </a:r>
            <a:r>
              <a:rPr lang="en-US" b="1" baseline="0" dirty="0"/>
              <a:t>No</a:t>
            </a:r>
            <a:r>
              <a:rPr lang="en-US" baseline="0" dirty="0"/>
              <a:t> L</a:t>
            </a:r>
            <a:r>
              <a:rPr lang="en-US" b="1" baseline="0" dirty="0"/>
              <a:t>ine</a:t>
            </a:r>
            <a:r>
              <a:rPr lang="en-US" baseline="0" dirty="0"/>
              <a:t>. </a:t>
            </a:r>
          </a:p>
          <a:p>
            <a:pPr marL="228600" lvl="0" indent="-228600">
              <a:buFont typeface="+mj-lt"/>
              <a:buAutoNum type="arabicPeriod"/>
            </a:pPr>
            <a:r>
              <a:rPr lang="en-US" baseline="0" dirty="0"/>
              <a:t>On the </a:t>
            </a:r>
            <a:r>
              <a:rPr lang="en-US" b="1" baseline="0" dirty="0"/>
              <a:t>Home</a:t>
            </a:r>
            <a:r>
              <a:rPr lang="en-US" baseline="0" dirty="0"/>
              <a:t> tab, in the </a:t>
            </a:r>
            <a:r>
              <a:rPr lang="en-US" b="1" baseline="0" dirty="0"/>
              <a:t>Drawing</a:t>
            </a:r>
            <a:r>
              <a:rPr lang="en-US" baseline="0" dirty="0"/>
              <a:t> group, click </a:t>
            </a:r>
            <a:r>
              <a:rPr lang="en-US" b="1" baseline="0" dirty="0"/>
              <a:t>Shapes</a:t>
            </a:r>
            <a:r>
              <a:rPr lang="en-US" baseline="0" dirty="0"/>
              <a:t>, and then under </a:t>
            </a:r>
            <a:r>
              <a:rPr lang="en-US" b="1" baseline="0" dirty="0"/>
              <a:t>Basic</a:t>
            </a:r>
            <a:r>
              <a:rPr lang="en-US" baseline="0" dirty="0"/>
              <a:t> </a:t>
            </a:r>
            <a:r>
              <a:rPr lang="en-US" b="1" baseline="0" dirty="0"/>
              <a:t>Shapes</a:t>
            </a:r>
            <a:r>
              <a:rPr lang="en-US" baseline="0" dirty="0"/>
              <a:t> click </a:t>
            </a:r>
            <a:r>
              <a:rPr lang="en-US" b="1" baseline="0" dirty="0"/>
              <a:t>Donut</a:t>
            </a:r>
            <a:r>
              <a:rPr lang="en-US" baseline="0" dirty="0"/>
              <a:t>.</a:t>
            </a:r>
          </a:p>
          <a:p>
            <a:pPr marL="228600" lvl="0" indent="-228600">
              <a:buFont typeface="+mj-lt"/>
              <a:buAutoNum type="arabicPeriod"/>
            </a:pPr>
            <a:r>
              <a:rPr lang="en-US" baseline="0" dirty="0"/>
              <a:t>On the slide, drag to draw a donut.</a:t>
            </a:r>
          </a:p>
          <a:p>
            <a:pPr marL="228600" lvl="0" indent="-228600">
              <a:buFont typeface="+mj-lt"/>
              <a:buAutoNum type="arabicPeriod"/>
            </a:pPr>
            <a:r>
              <a:rPr lang="en-US" baseline="0" dirty="0"/>
              <a:t>Select the donut. Under </a:t>
            </a:r>
            <a:r>
              <a:rPr lang="en-US" b="1" baseline="0" dirty="0"/>
              <a:t>Drawing Tools</a:t>
            </a:r>
            <a:r>
              <a:rPr lang="en-US" baseline="0" dirty="0"/>
              <a:t>, on the </a:t>
            </a:r>
            <a:r>
              <a:rPr lang="en-US" b="1" baseline="0" dirty="0"/>
              <a:t>Format</a:t>
            </a:r>
            <a:r>
              <a:rPr lang="en-US" baseline="0" dirty="0"/>
              <a:t> tab in the </a:t>
            </a:r>
            <a:r>
              <a:rPr lang="en-US" b="1" baseline="0" dirty="0"/>
              <a:t>Size</a:t>
            </a:r>
            <a:r>
              <a:rPr lang="en-US" baseline="0" dirty="0"/>
              <a:t> group, enter </a:t>
            </a:r>
            <a:r>
              <a:rPr lang="en-US" b="1" baseline="0" dirty="0"/>
              <a:t>0.25”</a:t>
            </a:r>
            <a:r>
              <a:rPr lang="en-US" baseline="0" dirty="0"/>
              <a:t> in the </a:t>
            </a:r>
            <a:r>
              <a:rPr lang="en-US" b="1" baseline="0" dirty="0"/>
              <a:t>Height</a:t>
            </a:r>
            <a:r>
              <a:rPr lang="en-US" baseline="0" dirty="0"/>
              <a:t> box and </a:t>
            </a:r>
            <a:r>
              <a:rPr lang="en-US" b="1" baseline="0" dirty="0"/>
              <a:t>0.25”</a:t>
            </a:r>
            <a:r>
              <a:rPr lang="en-US" baseline="0" dirty="0"/>
              <a:t> in the </a:t>
            </a:r>
            <a:r>
              <a:rPr lang="en-US" b="1" baseline="0" dirty="0"/>
              <a:t>Width</a:t>
            </a:r>
            <a:r>
              <a:rPr lang="en-US" baseline="0" dirty="0"/>
              <a:t> box.</a:t>
            </a:r>
          </a:p>
          <a:p>
            <a:pPr marL="228600" lvl="0" indent="-228600">
              <a:buFont typeface="+mj-lt"/>
              <a:buAutoNum type="arabicPeriod"/>
            </a:pPr>
            <a:r>
              <a:rPr lang="en-US" baseline="0" dirty="0"/>
              <a:t>Also on the </a:t>
            </a:r>
            <a:r>
              <a:rPr lang="en-US" b="1" baseline="0" dirty="0"/>
              <a:t>Format</a:t>
            </a:r>
            <a:r>
              <a:rPr lang="en-US" baseline="0" dirty="0"/>
              <a:t> tab, in the </a:t>
            </a:r>
            <a:r>
              <a:rPr lang="en-US" b="1" baseline="0" dirty="0"/>
              <a:t>Shape</a:t>
            </a:r>
            <a:r>
              <a:rPr lang="en-US" baseline="0" dirty="0"/>
              <a:t> </a:t>
            </a:r>
            <a:r>
              <a:rPr lang="en-US" b="1" baseline="0" dirty="0"/>
              <a:t>Styles</a:t>
            </a:r>
            <a:r>
              <a:rPr lang="en-US" baseline="0" dirty="0"/>
              <a:t> group, click the </a:t>
            </a:r>
            <a:r>
              <a:rPr lang="en-US" b="1" baseline="0" dirty="0"/>
              <a:t>Format</a:t>
            </a:r>
            <a:r>
              <a:rPr lang="en-US" baseline="0" dirty="0"/>
              <a:t> </a:t>
            </a:r>
            <a:r>
              <a:rPr lang="en-US" b="1" baseline="0" dirty="0"/>
              <a:t>Shape</a:t>
            </a:r>
            <a:r>
              <a:rPr lang="en-US" baseline="0" dirty="0"/>
              <a:t> dialog box launcher. In the </a:t>
            </a:r>
            <a:r>
              <a:rPr lang="en-US" b="1" baseline="0" dirty="0"/>
              <a:t>Format</a:t>
            </a:r>
            <a:r>
              <a:rPr lang="en-US" baseline="0" dirty="0"/>
              <a:t> </a:t>
            </a:r>
            <a:r>
              <a:rPr lang="en-US" b="1" baseline="0" dirty="0"/>
              <a:t>Shape</a:t>
            </a:r>
            <a:r>
              <a:rPr lang="en-US" baseline="0" dirty="0"/>
              <a:t> dialog box,  click </a:t>
            </a:r>
            <a:r>
              <a:rPr lang="en-US" b="1" baseline="0" dirty="0"/>
              <a:t>Fill</a:t>
            </a:r>
            <a:r>
              <a:rPr lang="en-US" baseline="0" dirty="0"/>
              <a:t> in the left pane, in the </a:t>
            </a:r>
            <a:r>
              <a:rPr lang="en-US" b="1" baseline="0" dirty="0"/>
              <a:t>Fill</a:t>
            </a:r>
            <a:r>
              <a:rPr lang="en-US" baseline="0" dirty="0"/>
              <a:t> pane, click </a:t>
            </a:r>
            <a:r>
              <a:rPr lang="en-US" b="1" baseline="0" dirty="0"/>
              <a:t>Gradient</a:t>
            </a:r>
            <a:r>
              <a:rPr lang="en-US" baseline="0" dirty="0"/>
              <a:t> </a:t>
            </a:r>
            <a:r>
              <a:rPr lang="en-US" b="1" baseline="0" dirty="0"/>
              <a:t>fill</a:t>
            </a:r>
            <a:r>
              <a:rPr lang="en-US" baseline="0" dirty="0"/>
              <a:t>, and then click the button next to </a:t>
            </a:r>
            <a:r>
              <a:rPr lang="en-US" b="1" baseline="0" dirty="0"/>
              <a:t>Preset colors</a:t>
            </a:r>
            <a:r>
              <a:rPr lang="en-US" baseline="0" dirty="0"/>
              <a:t> and click </a:t>
            </a:r>
            <a:r>
              <a:rPr lang="en-US" b="1" baseline="0" dirty="0"/>
              <a:t>Silver </a:t>
            </a:r>
            <a:r>
              <a:rPr lang="en-US" b="0" baseline="0" dirty="0"/>
              <a:t>(fifth row)</a:t>
            </a:r>
            <a:r>
              <a:rPr lang="en-US" baseline="0" dirty="0"/>
              <a:t>. </a:t>
            </a:r>
          </a:p>
          <a:p>
            <a:pPr marL="228600" lvl="0" indent="-228600">
              <a:buFont typeface="+mj-lt"/>
              <a:buAutoNum type="arabicPeriod"/>
            </a:pPr>
            <a:r>
              <a:rPr lang="en-US" baseline="0" dirty="0"/>
              <a:t>Also in the </a:t>
            </a:r>
            <a:r>
              <a:rPr lang="en-US" b="1" baseline="0" dirty="0"/>
              <a:t>Format</a:t>
            </a:r>
            <a:r>
              <a:rPr lang="en-US" baseline="0" dirty="0"/>
              <a:t> </a:t>
            </a:r>
            <a:r>
              <a:rPr lang="en-US" b="1" baseline="0" dirty="0"/>
              <a:t>Shape</a:t>
            </a:r>
            <a:r>
              <a:rPr lang="en-US" baseline="0" dirty="0"/>
              <a:t> dialog box, click </a:t>
            </a:r>
            <a:r>
              <a:rPr lang="en-US" b="1" baseline="0" dirty="0"/>
              <a:t>Line</a:t>
            </a:r>
            <a:r>
              <a:rPr lang="en-US" baseline="0" dirty="0"/>
              <a:t> </a:t>
            </a:r>
            <a:r>
              <a:rPr lang="en-US" b="1" baseline="0" dirty="0"/>
              <a:t>Color</a:t>
            </a:r>
            <a:r>
              <a:rPr lang="en-US" baseline="0" dirty="0"/>
              <a:t> in the left pane, in the </a:t>
            </a:r>
            <a:r>
              <a:rPr lang="en-US" b="1" baseline="0" dirty="0"/>
              <a:t>Line</a:t>
            </a:r>
            <a:r>
              <a:rPr lang="en-US" baseline="0" dirty="0"/>
              <a:t> </a:t>
            </a:r>
            <a:r>
              <a:rPr lang="en-US" b="1" baseline="0" dirty="0"/>
              <a:t>Color</a:t>
            </a:r>
            <a:r>
              <a:rPr lang="en-US" baseline="0" dirty="0"/>
              <a:t> pane, click </a:t>
            </a:r>
            <a:r>
              <a:rPr lang="en-US" b="1" baseline="0" dirty="0"/>
              <a:t>No line</a:t>
            </a:r>
            <a:r>
              <a:rPr lang="en-US" baseline="0" dirty="0"/>
              <a:t>.</a:t>
            </a:r>
          </a:p>
          <a:p>
            <a:pPr marL="228600" lvl="0" indent="-228600">
              <a:buFont typeface="+mj-lt"/>
              <a:buAutoNum type="arabicPeriod"/>
            </a:pPr>
            <a:r>
              <a:rPr lang="en-US" baseline="0" dirty="0"/>
              <a:t>Also in the </a:t>
            </a:r>
            <a:r>
              <a:rPr lang="en-US" b="1" baseline="0" dirty="0"/>
              <a:t>Format</a:t>
            </a:r>
            <a:r>
              <a:rPr lang="en-US" baseline="0" dirty="0"/>
              <a:t> </a:t>
            </a:r>
            <a:r>
              <a:rPr lang="en-US" b="1" baseline="0" dirty="0"/>
              <a:t>Shape</a:t>
            </a:r>
            <a:r>
              <a:rPr lang="en-US" baseline="0" dirty="0"/>
              <a:t> dialog box, click </a:t>
            </a:r>
            <a:r>
              <a:rPr lang="en-US" b="1" baseline="0" dirty="0"/>
              <a:t>3-D</a:t>
            </a:r>
            <a:r>
              <a:rPr lang="en-US" baseline="0" dirty="0"/>
              <a:t> </a:t>
            </a:r>
            <a:r>
              <a:rPr lang="en-US" b="1" baseline="0" dirty="0"/>
              <a:t>Format</a:t>
            </a:r>
            <a:r>
              <a:rPr lang="en-US" baseline="0" dirty="0"/>
              <a:t> in the left pane, in the </a:t>
            </a:r>
            <a:r>
              <a:rPr lang="en-US" b="1" baseline="0" dirty="0"/>
              <a:t>3-D</a:t>
            </a:r>
            <a:r>
              <a:rPr lang="en-US" baseline="0" dirty="0"/>
              <a:t> </a:t>
            </a:r>
            <a:r>
              <a:rPr lang="en-US" b="1" baseline="0" dirty="0"/>
              <a:t>Format</a:t>
            </a:r>
            <a:r>
              <a:rPr lang="en-US" baseline="0" dirty="0"/>
              <a:t> pane, under </a:t>
            </a:r>
            <a:r>
              <a:rPr lang="en-US" b="1" baseline="0" dirty="0"/>
              <a:t>Bevel</a:t>
            </a:r>
            <a:r>
              <a:rPr lang="en-US" baseline="0" dirty="0"/>
              <a:t>, click the button next to </a:t>
            </a:r>
            <a:r>
              <a:rPr lang="en-US" b="1" baseline="0" dirty="0"/>
              <a:t>Top</a:t>
            </a:r>
            <a:r>
              <a:rPr lang="en-US" baseline="0" dirty="0"/>
              <a:t>, and then click </a:t>
            </a:r>
            <a:r>
              <a:rPr lang="en-US" b="1" baseline="0" dirty="0"/>
              <a:t>Circle</a:t>
            </a:r>
            <a:r>
              <a:rPr lang="en-US" b="0" baseline="0" dirty="0"/>
              <a:t> (first row)</a:t>
            </a:r>
            <a:r>
              <a:rPr lang="en-US" baseline="0" dirty="0"/>
              <a:t>.</a:t>
            </a:r>
          </a:p>
          <a:p>
            <a:pPr marL="228600" indent="-228600">
              <a:buFont typeface="+mj-lt"/>
              <a:buAutoNum type="arabicPeriod"/>
            </a:pPr>
            <a:r>
              <a:rPr lang="en-US" baseline="0" dirty="0"/>
              <a:t>Press and hold CTRL, and then select the freeform shape, the picture, the small circle, and the donut. On the </a:t>
            </a:r>
            <a:r>
              <a:rPr lang="en-US" b="1" baseline="0" dirty="0"/>
              <a:t>Home</a:t>
            </a:r>
            <a:r>
              <a:rPr lang="en-US" baseline="0" dirty="0"/>
              <a:t> tab, in the </a:t>
            </a:r>
            <a:r>
              <a:rPr lang="en-US" b="1" baseline="0" dirty="0"/>
              <a:t>Drawing</a:t>
            </a:r>
            <a:r>
              <a:rPr lang="en-US" baseline="0" dirty="0"/>
              <a:t> group, click </a:t>
            </a:r>
            <a:r>
              <a:rPr lang="en-US" b="1" baseline="0" dirty="0"/>
              <a:t>Arrange</a:t>
            </a:r>
            <a:r>
              <a:rPr lang="en-US" baseline="0" dirty="0"/>
              <a:t>, point to </a:t>
            </a:r>
            <a:r>
              <a:rPr lang="en-US" b="1" baseline="0" dirty="0"/>
              <a:t>Align</a:t>
            </a:r>
            <a:r>
              <a:rPr lang="en-US" baseline="0" dirty="0"/>
              <a:t>, and the do the following:</a:t>
            </a:r>
          </a:p>
          <a:p>
            <a:pPr marL="685800" lvl="1" indent="-228600">
              <a:buFont typeface="+mj-lt"/>
              <a:buAutoNum type="arabicPeriod"/>
            </a:pPr>
            <a:r>
              <a:rPr lang="en-US" baseline="0" dirty="0"/>
              <a:t>Click </a:t>
            </a:r>
            <a:r>
              <a:rPr lang="en-US" b="1" baseline="0" dirty="0"/>
              <a:t>Align to Slide</a:t>
            </a:r>
            <a:r>
              <a:rPr lang="en-US" baseline="0" dirty="0"/>
              <a:t>.</a:t>
            </a:r>
          </a:p>
          <a:p>
            <a:pPr marL="685800" lvl="1" indent="-228600">
              <a:buFont typeface="+mj-lt"/>
              <a:buAutoNum type="arabicPeriod"/>
            </a:pPr>
            <a:r>
              <a:rPr lang="en-US" baseline="0" dirty="0"/>
              <a:t>Click </a:t>
            </a:r>
            <a:r>
              <a:rPr lang="en-US" b="1" baseline="0" dirty="0"/>
              <a:t>Align Center</a:t>
            </a:r>
            <a:r>
              <a:rPr lang="en-US" baseline="0" dirty="0"/>
              <a:t>.</a:t>
            </a:r>
          </a:p>
          <a:p>
            <a:pPr marL="685800" lvl="1" indent="-228600">
              <a:buFont typeface="+mj-lt"/>
              <a:buAutoNum type="arabicPeriod"/>
            </a:pPr>
            <a:r>
              <a:rPr lang="en-US" baseline="0" dirty="0"/>
              <a:t>Click </a:t>
            </a:r>
            <a:r>
              <a:rPr lang="en-US" b="1" baseline="0" dirty="0"/>
              <a:t>Align Middle</a:t>
            </a:r>
            <a:r>
              <a:rPr lang="en-US" baseline="0" dirty="0"/>
              <a:t>.</a:t>
            </a:r>
          </a:p>
          <a:p>
            <a:pPr marL="228600" lvl="0" indent="-228600">
              <a:buFont typeface="+mj-lt"/>
              <a:buAutoNum type="arabicPeriod"/>
            </a:pPr>
            <a:r>
              <a:rPr lang="en-US" baseline="0" dirty="0"/>
              <a:t>Also on the </a:t>
            </a:r>
            <a:r>
              <a:rPr lang="en-US" b="1" baseline="0" dirty="0"/>
              <a:t>Home</a:t>
            </a:r>
            <a:r>
              <a:rPr lang="en-US" baseline="0" dirty="0"/>
              <a:t> tab, in the </a:t>
            </a:r>
            <a:r>
              <a:rPr lang="en-US" b="1" baseline="0" dirty="0"/>
              <a:t>Drawing</a:t>
            </a:r>
            <a:r>
              <a:rPr lang="en-US" baseline="0" dirty="0"/>
              <a:t> group, click </a:t>
            </a:r>
            <a:r>
              <a:rPr lang="en-US" b="1" baseline="0" dirty="0"/>
              <a:t>Shapes</a:t>
            </a:r>
            <a:r>
              <a:rPr lang="en-US" baseline="0" dirty="0"/>
              <a:t>, and then under </a:t>
            </a:r>
            <a:r>
              <a:rPr lang="en-US" b="1" baseline="0" dirty="0"/>
              <a:t>Basic</a:t>
            </a:r>
            <a:r>
              <a:rPr lang="en-US" baseline="0" dirty="0"/>
              <a:t> </a:t>
            </a:r>
            <a:r>
              <a:rPr lang="en-US" b="1" baseline="0" dirty="0"/>
              <a:t>Shapes</a:t>
            </a:r>
            <a:r>
              <a:rPr lang="en-US" baseline="0" dirty="0"/>
              <a:t> click </a:t>
            </a:r>
            <a:r>
              <a:rPr lang="en-US" b="1" baseline="0" dirty="0"/>
              <a:t>Oval</a:t>
            </a:r>
            <a:r>
              <a:rPr lang="en-US" baseline="0" dirty="0"/>
              <a:t>.</a:t>
            </a:r>
          </a:p>
          <a:p>
            <a:pPr marL="228600" lvl="0" indent="-228600">
              <a:buFont typeface="+mj-lt"/>
              <a:buAutoNum type="arabicPeriod"/>
            </a:pPr>
            <a:r>
              <a:rPr lang="en-US" baseline="0" dirty="0"/>
              <a:t>On the slide, drag to draw an oval.</a:t>
            </a:r>
          </a:p>
          <a:p>
            <a:pPr marL="228600" lvl="0" indent="-228600">
              <a:buFont typeface="+mj-lt"/>
              <a:buAutoNum type="arabicPeriod"/>
            </a:pPr>
            <a:r>
              <a:rPr lang="en-US" baseline="0" dirty="0"/>
              <a:t>Select the oval. Under </a:t>
            </a:r>
            <a:r>
              <a:rPr lang="en-US" b="1" baseline="0" dirty="0"/>
              <a:t>Drawing</a:t>
            </a:r>
            <a:r>
              <a:rPr lang="en-US" baseline="0" dirty="0"/>
              <a:t> </a:t>
            </a:r>
            <a:r>
              <a:rPr lang="en-US" b="1" baseline="0" dirty="0"/>
              <a:t>Tools</a:t>
            </a:r>
            <a:r>
              <a:rPr lang="en-US" baseline="0" dirty="0"/>
              <a:t>, on the </a:t>
            </a:r>
            <a:r>
              <a:rPr lang="en-US" b="1" baseline="0" dirty="0"/>
              <a:t>Format</a:t>
            </a:r>
            <a:r>
              <a:rPr lang="en-US" baseline="0" dirty="0"/>
              <a:t> tab, in the </a:t>
            </a:r>
            <a:r>
              <a:rPr lang="en-US" b="1" baseline="0" dirty="0"/>
              <a:t>Size</a:t>
            </a:r>
            <a:r>
              <a:rPr lang="en-US" baseline="0" dirty="0"/>
              <a:t> group, enter </a:t>
            </a:r>
            <a:r>
              <a:rPr lang="en-US" b="1" baseline="0" dirty="0"/>
              <a:t>0.65” </a:t>
            </a:r>
            <a:r>
              <a:rPr lang="en-US" baseline="0" dirty="0"/>
              <a:t>in the </a:t>
            </a:r>
            <a:r>
              <a:rPr lang="en-US" b="1" baseline="0" dirty="0"/>
              <a:t>Height</a:t>
            </a:r>
            <a:r>
              <a:rPr lang="en-US" baseline="0" dirty="0"/>
              <a:t> box and </a:t>
            </a:r>
            <a:r>
              <a:rPr lang="en-US" b="1" baseline="0" dirty="0"/>
              <a:t>0.65” </a:t>
            </a:r>
            <a:r>
              <a:rPr lang="en-US" baseline="0" dirty="0"/>
              <a:t>in the </a:t>
            </a:r>
            <a:r>
              <a:rPr lang="en-US" b="1" baseline="0" dirty="0"/>
              <a:t>Width</a:t>
            </a:r>
            <a:r>
              <a:rPr lang="en-US" baseline="0" dirty="0"/>
              <a:t> box. </a:t>
            </a:r>
          </a:p>
          <a:p>
            <a:pPr marL="228600" lvl="0" indent="-228600">
              <a:buFont typeface="+mj-lt"/>
              <a:buAutoNum type="arabicPeriod"/>
            </a:pPr>
            <a:r>
              <a:rPr lang="en-US" baseline="0" dirty="0"/>
              <a:t>Also on the </a:t>
            </a:r>
            <a:r>
              <a:rPr lang="en-US" b="1" baseline="0" dirty="0"/>
              <a:t>Format</a:t>
            </a:r>
            <a:r>
              <a:rPr lang="en-US" baseline="0" dirty="0"/>
              <a:t> tab, in the </a:t>
            </a:r>
            <a:r>
              <a:rPr lang="en-US" b="1" baseline="0" dirty="0"/>
              <a:t>Shape</a:t>
            </a:r>
            <a:r>
              <a:rPr lang="en-US" baseline="0" dirty="0"/>
              <a:t> </a:t>
            </a:r>
            <a:r>
              <a:rPr lang="en-US" b="1" baseline="0" dirty="0"/>
              <a:t>Styles</a:t>
            </a:r>
            <a:r>
              <a:rPr lang="en-US" baseline="0" dirty="0"/>
              <a:t> group, click the </a:t>
            </a:r>
            <a:r>
              <a:rPr lang="en-US" b="1" baseline="0" dirty="0"/>
              <a:t>Format</a:t>
            </a:r>
            <a:r>
              <a:rPr lang="en-US" baseline="0" dirty="0"/>
              <a:t> </a:t>
            </a:r>
            <a:r>
              <a:rPr lang="en-US" b="1" baseline="0" dirty="0"/>
              <a:t>Shape</a:t>
            </a:r>
            <a:r>
              <a:rPr lang="en-US" baseline="0" dirty="0"/>
              <a:t> dialog box launcher. In the </a:t>
            </a:r>
            <a:r>
              <a:rPr lang="en-US" b="1" baseline="0" dirty="0"/>
              <a:t>Format</a:t>
            </a:r>
            <a:r>
              <a:rPr lang="en-US" baseline="0" dirty="0"/>
              <a:t> </a:t>
            </a:r>
            <a:r>
              <a:rPr lang="en-US" b="1" baseline="0" dirty="0"/>
              <a:t>Shape</a:t>
            </a:r>
            <a:r>
              <a:rPr lang="en-US" baseline="0" dirty="0"/>
              <a:t> dialog box, click </a:t>
            </a:r>
            <a:r>
              <a:rPr lang="en-US" b="1" baseline="0" dirty="0"/>
              <a:t>Fill</a:t>
            </a:r>
            <a:r>
              <a:rPr lang="en-US" baseline="0" dirty="0"/>
              <a:t> in the left pane, in the </a:t>
            </a:r>
            <a:r>
              <a:rPr lang="en-US" b="1" baseline="0" dirty="0"/>
              <a:t>Fill</a:t>
            </a:r>
            <a:r>
              <a:rPr lang="en-US" baseline="0" dirty="0"/>
              <a:t> pane, click </a:t>
            </a:r>
            <a:r>
              <a:rPr lang="en-US" b="1" baseline="0" dirty="0"/>
              <a:t>Picture or texture fill</a:t>
            </a:r>
            <a:r>
              <a:rPr lang="en-US" baseline="0" dirty="0"/>
              <a:t>, and then click the button next to </a:t>
            </a:r>
            <a:r>
              <a:rPr lang="en-US" b="1" baseline="0" dirty="0"/>
              <a:t>Texture</a:t>
            </a:r>
            <a:r>
              <a:rPr lang="en-US" baseline="0" dirty="0"/>
              <a:t> and then click </a:t>
            </a:r>
            <a:r>
              <a:rPr lang="en-US" b="1" baseline="0" dirty="0"/>
              <a:t>Recycled Paper </a:t>
            </a:r>
            <a:r>
              <a:rPr lang="en-US" baseline="0" dirty="0"/>
              <a:t>(fourth row). </a:t>
            </a:r>
          </a:p>
          <a:p>
            <a:pPr marL="228600" lvl="0" indent="-228600">
              <a:buFont typeface="+mj-lt"/>
              <a:buAutoNum type="arabicPeriod"/>
            </a:pPr>
            <a:r>
              <a:rPr lang="en-US" baseline="0" dirty="0"/>
              <a:t>Select the freeform shape. On the </a:t>
            </a:r>
            <a:r>
              <a:rPr lang="en-US" b="1" baseline="0" dirty="0"/>
              <a:t>Home</a:t>
            </a:r>
            <a:r>
              <a:rPr lang="en-US" baseline="0" dirty="0"/>
              <a:t> tab, in the </a:t>
            </a:r>
            <a:r>
              <a:rPr lang="en-US" b="1" baseline="0" dirty="0"/>
              <a:t>Clipboard</a:t>
            </a:r>
            <a:r>
              <a:rPr lang="en-US" baseline="0" dirty="0"/>
              <a:t> group, click </a:t>
            </a:r>
            <a:r>
              <a:rPr lang="en-US" b="1" baseline="0" dirty="0"/>
              <a:t>Format Painter</a:t>
            </a:r>
            <a:r>
              <a:rPr lang="en-US" baseline="0" dirty="0"/>
              <a:t>, and then click the new oval. </a:t>
            </a:r>
          </a:p>
          <a:p>
            <a:pPr marL="228600" lvl="0" indent="-228600">
              <a:buFont typeface="+mj-lt"/>
              <a:buAutoNum type="arabicPeriod"/>
            </a:pPr>
            <a:r>
              <a:rPr lang="en-US" baseline="0" dirty="0"/>
              <a:t>Position this circle over the top edge of the freeform shape. </a:t>
            </a:r>
          </a:p>
          <a:p>
            <a:pPr marL="228600" lvl="0" indent="-228600">
              <a:buFont typeface="+mj-lt"/>
              <a:buAutoNum type="arabicPeriod"/>
            </a:pPr>
            <a:r>
              <a:rPr lang="en-US" baseline="0" dirty="0"/>
              <a:t>On the </a:t>
            </a:r>
            <a:r>
              <a:rPr lang="en-US" b="1" baseline="0" dirty="0"/>
              <a:t>Home</a:t>
            </a:r>
            <a:r>
              <a:rPr lang="en-US" baseline="0" dirty="0"/>
              <a:t> tab, in the </a:t>
            </a:r>
            <a:r>
              <a:rPr lang="en-US" b="1" baseline="0" dirty="0"/>
              <a:t>Drawing</a:t>
            </a:r>
            <a:r>
              <a:rPr lang="en-US" baseline="0" dirty="0"/>
              <a:t> group, click </a:t>
            </a:r>
            <a:r>
              <a:rPr lang="en-US" b="1" baseline="0" dirty="0"/>
              <a:t>Arrange</a:t>
            </a:r>
            <a:r>
              <a:rPr lang="en-US" baseline="0" dirty="0"/>
              <a:t>, and then do the following:</a:t>
            </a:r>
          </a:p>
          <a:p>
            <a:pPr marL="685800" lvl="1" indent="-228600">
              <a:buFont typeface="+mj-lt"/>
              <a:buAutoNum type="arabicPeriod"/>
            </a:pPr>
            <a:r>
              <a:rPr lang="en-US" baseline="0" dirty="0"/>
              <a:t>Under </a:t>
            </a:r>
            <a:r>
              <a:rPr lang="en-US" b="1" baseline="0" dirty="0"/>
              <a:t>Order</a:t>
            </a:r>
            <a:r>
              <a:rPr lang="en-US" baseline="0" dirty="0"/>
              <a:t> </a:t>
            </a:r>
            <a:r>
              <a:rPr lang="en-US" b="1" baseline="0" dirty="0"/>
              <a:t>Objects</a:t>
            </a:r>
            <a:r>
              <a:rPr lang="en-US" baseline="0" dirty="0"/>
              <a:t>, click </a:t>
            </a:r>
            <a:r>
              <a:rPr lang="en-US" b="1" baseline="0" dirty="0"/>
              <a:t>Send to Back</a:t>
            </a:r>
            <a:r>
              <a:rPr lang="en-US" baseline="0" dirty="0"/>
              <a:t>.</a:t>
            </a:r>
          </a:p>
          <a:p>
            <a:pPr marL="685800" lvl="1" indent="-228600">
              <a:buFont typeface="+mj-lt"/>
              <a:buAutoNum type="arabicPeriod"/>
            </a:pPr>
            <a:r>
              <a:rPr lang="en-US" baseline="0" dirty="0"/>
              <a:t>Point to  </a:t>
            </a:r>
            <a:r>
              <a:rPr lang="en-US" b="1" baseline="0" dirty="0"/>
              <a:t>Align</a:t>
            </a:r>
            <a:r>
              <a:rPr lang="en-US" baseline="0" dirty="0"/>
              <a:t>, and then click </a:t>
            </a:r>
            <a:r>
              <a:rPr lang="en-US" b="1" baseline="0" dirty="0"/>
              <a:t>Align Center</a:t>
            </a:r>
            <a:r>
              <a:rPr lang="en-US" baseline="0" dirty="0"/>
              <a:t>.</a:t>
            </a:r>
          </a:p>
          <a:p>
            <a:endParaRPr lang="en-US" baseline="0" dirty="0"/>
          </a:p>
          <a:p>
            <a:r>
              <a:rPr lang="en-US" baseline="0" dirty="0"/>
              <a:t>To reproduce the animation effects on this slide, do the following:</a:t>
            </a:r>
            <a:endParaRPr lang="en-US" dirty="0"/>
          </a:p>
          <a:p>
            <a:pPr marL="228600" indent="-228600">
              <a:buFont typeface="+mj-lt"/>
              <a:buAutoNum type="arabicPeriod"/>
            </a:pPr>
            <a:r>
              <a:rPr lang="en-US" dirty="0"/>
              <a:t>Select the picture. On the </a:t>
            </a:r>
            <a:r>
              <a:rPr lang="en-US" b="1" dirty="0"/>
              <a:t>Animations</a:t>
            </a:r>
            <a:r>
              <a:rPr lang="en-US" dirty="0"/>
              <a:t> tab, in the </a:t>
            </a:r>
            <a:r>
              <a:rPr lang="en-US" b="1" dirty="0"/>
              <a:t>Advanced</a:t>
            </a:r>
            <a:r>
              <a:rPr lang="en-US" dirty="0"/>
              <a:t> </a:t>
            </a:r>
            <a:r>
              <a:rPr lang="en-US" b="1" dirty="0"/>
              <a:t>Animation</a:t>
            </a:r>
            <a:r>
              <a:rPr lang="en-US" dirty="0"/>
              <a:t> group, click </a:t>
            </a:r>
            <a:r>
              <a:rPr lang="en-US" b="1" dirty="0"/>
              <a:t>Add</a:t>
            </a:r>
            <a:r>
              <a:rPr lang="en-US" dirty="0"/>
              <a:t> </a:t>
            </a:r>
            <a:r>
              <a:rPr lang="en-US" b="1" dirty="0"/>
              <a:t>Animation</a:t>
            </a:r>
            <a:r>
              <a:rPr lang="en-US" dirty="0"/>
              <a:t>,</a:t>
            </a:r>
            <a:r>
              <a:rPr lang="en-US" baseline="0" dirty="0"/>
              <a:t> and then under </a:t>
            </a:r>
            <a:r>
              <a:rPr lang="en-US" b="1" baseline="0" dirty="0"/>
              <a:t>Emphasis</a:t>
            </a:r>
            <a:r>
              <a:rPr lang="en-US" baseline="0" dirty="0"/>
              <a:t> </a:t>
            </a:r>
            <a:r>
              <a:rPr lang="en-US" b="1" baseline="0" dirty="0"/>
              <a:t>Effects</a:t>
            </a:r>
            <a:r>
              <a:rPr lang="en-US" baseline="0" dirty="0"/>
              <a:t>, click </a:t>
            </a:r>
            <a:r>
              <a:rPr lang="en-US" b="1" baseline="0" dirty="0"/>
              <a:t>Spin</a:t>
            </a:r>
            <a:r>
              <a:rPr lang="en-US" baseline="0" dirty="0"/>
              <a:t>.</a:t>
            </a:r>
          </a:p>
          <a:p>
            <a:pPr marL="228600" indent="-228600">
              <a:buFont typeface="+mj-lt"/>
              <a:buAutoNum type="arabicPeriod"/>
            </a:pPr>
            <a:r>
              <a:rPr lang="en-US" dirty="0"/>
              <a:t>Also on the </a:t>
            </a:r>
            <a:r>
              <a:rPr lang="en-US" b="1" dirty="0"/>
              <a:t>Animations</a:t>
            </a:r>
            <a:r>
              <a:rPr lang="en-US" dirty="0"/>
              <a:t> tab, in the </a:t>
            </a:r>
            <a:r>
              <a:rPr lang="en-US" b="1" dirty="0"/>
              <a:t>Animation</a:t>
            </a:r>
            <a:r>
              <a:rPr lang="en-US" dirty="0"/>
              <a:t> group, click</a:t>
            </a:r>
            <a:r>
              <a:rPr lang="en-US" baseline="0" dirty="0"/>
              <a:t> the </a:t>
            </a:r>
            <a:r>
              <a:rPr lang="en-US" b="1" baseline="0" dirty="0"/>
              <a:t>Show Additional Effects Options </a:t>
            </a:r>
            <a:r>
              <a:rPr lang="en-US" baseline="0" dirty="0"/>
              <a:t>dialog box launcher. In the </a:t>
            </a:r>
            <a:r>
              <a:rPr lang="en-US" b="1" baseline="0" dirty="0"/>
              <a:t>Spin</a:t>
            </a:r>
            <a:r>
              <a:rPr lang="en-US" baseline="0" dirty="0"/>
              <a:t> dialog box, on the Effect tab, do the following:</a:t>
            </a:r>
          </a:p>
          <a:p>
            <a:pPr marL="685800" lvl="1" indent="-228600">
              <a:buFont typeface="+mj-lt"/>
              <a:buAutoNum type="arabicPeriod"/>
            </a:pPr>
            <a:r>
              <a:rPr lang="en-US" baseline="0" dirty="0"/>
              <a:t>In the </a:t>
            </a:r>
            <a:r>
              <a:rPr lang="en-US" b="1" baseline="0" dirty="0"/>
              <a:t>Smooth</a:t>
            </a:r>
            <a:r>
              <a:rPr lang="en-US" baseline="0" dirty="0"/>
              <a:t> </a:t>
            </a:r>
            <a:r>
              <a:rPr lang="en-US" b="1" baseline="0" dirty="0"/>
              <a:t>start</a:t>
            </a:r>
            <a:r>
              <a:rPr lang="en-US" baseline="0" dirty="0"/>
              <a:t> box, enter </a:t>
            </a:r>
            <a:r>
              <a:rPr lang="en-US" b="1" baseline="0" dirty="0"/>
              <a:t>5 sec</a:t>
            </a:r>
            <a:r>
              <a:rPr lang="en-US" baseline="0" dirty="0"/>
              <a:t>.</a:t>
            </a:r>
          </a:p>
          <a:p>
            <a:pPr marL="685800" lvl="1" indent="-228600">
              <a:buFont typeface="+mj-lt"/>
              <a:buAutoNum type="arabicPeriod"/>
            </a:pPr>
            <a:r>
              <a:rPr lang="en-US" baseline="0" dirty="0"/>
              <a:t>In the </a:t>
            </a:r>
            <a:r>
              <a:rPr lang="en-US" b="1" baseline="0" dirty="0"/>
              <a:t>Smooth end </a:t>
            </a:r>
            <a:r>
              <a:rPr lang="en-US" baseline="0" dirty="0"/>
              <a:t>box, enter </a:t>
            </a:r>
            <a:r>
              <a:rPr lang="en-US" b="1" baseline="0" dirty="0"/>
              <a:t>5 sec</a:t>
            </a:r>
            <a:r>
              <a:rPr lang="en-US" baseline="0" dirty="0"/>
              <a:t>.</a:t>
            </a:r>
          </a:p>
          <a:p>
            <a:pPr marL="228600" lvl="0" indent="-228600">
              <a:buFont typeface="+mj-lt"/>
              <a:buAutoNum type="arabicPeriod"/>
            </a:pPr>
            <a:r>
              <a:rPr lang="en-US" baseline="0" dirty="0"/>
              <a:t>Also in the </a:t>
            </a:r>
            <a:r>
              <a:rPr lang="en-US" b="1" baseline="0" dirty="0"/>
              <a:t>Spin</a:t>
            </a:r>
            <a:r>
              <a:rPr lang="en-US" baseline="0" dirty="0"/>
              <a:t> dialog box, click the </a:t>
            </a:r>
            <a:r>
              <a:rPr lang="en-US" b="1" baseline="0" dirty="0"/>
              <a:t>Timing</a:t>
            </a:r>
            <a:r>
              <a:rPr lang="en-US" baseline="0" dirty="0"/>
              <a:t> tab, and then do the following:</a:t>
            </a:r>
          </a:p>
          <a:p>
            <a:pPr marL="685800" lvl="1" indent="-228600">
              <a:buFont typeface="+mj-lt"/>
              <a:buAutoNum type="arabicPeriod"/>
            </a:pPr>
            <a:r>
              <a:rPr lang="en-US" baseline="0" dirty="0"/>
              <a:t>In the </a:t>
            </a:r>
            <a:r>
              <a:rPr lang="en-US" b="1" baseline="0" dirty="0"/>
              <a:t>Start</a:t>
            </a:r>
            <a:r>
              <a:rPr lang="en-US" baseline="0" dirty="0"/>
              <a:t> list, select </a:t>
            </a:r>
            <a:r>
              <a:rPr lang="en-US" b="1" baseline="0" dirty="0"/>
              <a:t>With</a:t>
            </a:r>
            <a:r>
              <a:rPr lang="en-US" baseline="0" dirty="0"/>
              <a:t> </a:t>
            </a:r>
            <a:r>
              <a:rPr lang="en-US" b="1" baseline="0" dirty="0"/>
              <a:t>Previous</a:t>
            </a:r>
            <a:r>
              <a:rPr lang="en-US" baseline="0" dirty="0"/>
              <a:t>.</a:t>
            </a:r>
          </a:p>
          <a:p>
            <a:pPr marL="685800" lvl="1" indent="-228600">
              <a:buFont typeface="+mj-lt"/>
              <a:buAutoNum type="arabicPeriod"/>
            </a:pPr>
            <a:r>
              <a:rPr lang="en-US" baseline="0" dirty="0"/>
              <a:t>In the </a:t>
            </a:r>
            <a:r>
              <a:rPr lang="en-US" b="1" baseline="0" dirty="0"/>
              <a:t>Duration</a:t>
            </a:r>
            <a:r>
              <a:rPr lang="en-US" baseline="0" dirty="0"/>
              <a:t> box, enter </a:t>
            </a:r>
            <a:r>
              <a:rPr lang="en-US" b="1" baseline="0" dirty="0"/>
              <a:t>20</a:t>
            </a:r>
            <a:r>
              <a:rPr lang="en-US" baseline="0" dirty="0"/>
              <a:t> sec.</a:t>
            </a:r>
          </a:p>
          <a:p>
            <a:pPr marL="228600" lvl="0" indent="-228600">
              <a:buFont typeface="+mj-lt"/>
              <a:buAutoNum type="arabicPeriod"/>
            </a:pPr>
            <a:r>
              <a:rPr lang="en-US" dirty="0"/>
              <a:t>Select the small oval</a:t>
            </a:r>
            <a:r>
              <a:rPr lang="en-US" baseline="0" dirty="0"/>
              <a:t> at the top edge of the freeform shape. On the </a:t>
            </a:r>
            <a:r>
              <a:rPr lang="en-US" b="1" baseline="0" dirty="0"/>
              <a:t>Animations</a:t>
            </a:r>
            <a:r>
              <a:rPr lang="en-US" baseline="0" dirty="0"/>
              <a:t> tab, in the </a:t>
            </a:r>
            <a:r>
              <a:rPr lang="en-US" b="1" baseline="0" dirty="0"/>
              <a:t>Advanced</a:t>
            </a:r>
            <a:r>
              <a:rPr lang="en-US" baseline="0" dirty="0"/>
              <a:t> </a:t>
            </a:r>
            <a:r>
              <a:rPr lang="en-US" b="1" baseline="0" dirty="0"/>
              <a:t>Animation</a:t>
            </a:r>
            <a:r>
              <a:rPr lang="en-US" baseline="0" dirty="0"/>
              <a:t> group, click </a:t>
            </a:r>
            <a:r>
              <a:rPr lang="en-US" b="1" baseline="0" dirty="0"/>
              <a:t>Add</a:t>
            </a:r>
            <a:r>
              <a:rPr lang="en-US" baseline="0" dirty="0"/>
              <a:t> </a:t>
            </a:r>
            <a:r>
              <a:rPr lang="en-US" b="1" baseline="0" dirty="0"/>
              <a:t>Animation</a:t>
            </a:r>
            <a:r>
              <a:rPr lang="en-US" baseline="0" dirty="0"/>
              <a:t>, under </a:t>
            </a:r>
            <a:r>
              <a:rPr lang="en-US" b="1" baseline="0" dirty="0"/>
              <a:t>Motion Paths</a:t>
            </a:r>
            <a:r>
              <a:rPr lang="en-US" baseline="0" dirty="0"/>
              <a:t>, click </a:t>
            </a:r>
            <a:r>
              <a:rPr lang="en-US" b="1" baseline="0" dirty="0"/>
              <a:t>Shapes</a:t>
            </a:r>
            <a:r>
              <a:rPr lang="en-US" baseline="0" dirty="0"/>
              <a:t>.</a:t>
            </a:r>
          </a:p>
          <a:p>
            <a:pPr marL="228600" lvl="0" indent="-228600">
              <a:buFont typeface="+mj-lt"/>
              <a:buAutoNum type="arabicPeriod"/>
            </a:pPr>
            <a:r>
              <a:rPr lang="en-US" baseline="0" dirty="0"/>
              <a:t>On the slide, drag the bottom, left, and right sides of the motion path so that it matches the inside edge of the freeform shape.</a:t>
            </a:r>
            <a:endParaRPr lang="en-US" dirty="0"/>
          </a:p>
          <a:p>
            <a:pPr marL="228600" indent="-228600">
              <a:buFont typeface="+mj-lt"/>
              <a:buAutoNum type="arabicPeriod"/>
            </a:pPr>
            <a:r>
              <a:rPr lang="en-US" dirty="0"/>
              <a:t>Also on the </a:t>
            </a:r>
            <a:r>
              <a:rPr lang="en-US" b="1" dirty="0"/>
              <a:t>Animations</a:t>
            </a:r>
            <a:r>
              <a:rPr lang="en-US" dirty="0"/>
              <a:t> tab, in the </a:t>
            </a:r>
            <a:r>
              <a:rPr lang="en-US" b="1" dirty="0"/>
              <a:t>Animation</a:t>
            </a:r>
            <a:r>
              <a:rPr lang="en-US" dirty="0"/>
              <a:t> group, click</a:t>
            </a:r>
            <a:r>
              <a:rPr lang="en-US" baseline="0" dirty="0"/>
              <a:t> the </a:t>
            </a:r>
            <a:r>
              <a:rPr lang="en-US" b="1" baseline="0" dirty="0"/>
              <a:t>Show Additional Effects Options </a:t>
            </a:r>
            <a:r>
              <a:rPr lang="en-US" baseline="0" dirty="0"/>
              <a:t>dialog box launcher. In the </a:t>
            </a:r>
            <a:r>
              <a:rPr lang="en-US" b="1" baseline="0" dirty="0"/>
              <a:t>Circle </a:t>
            </a:r>
            <a:r>
              <a:rPr lang="en-US" baseline="0" dirty="0"/>
              <a:t>dialog box, on the Effect tab, do the following:</a:t>
            </a:r>
          </a:p>
          <a:p>
            <a:pPr marL="685800" lvl="1" indent="-228600">
              <a:buFont typeface="+mj-lt"/>
              <a:buAutoNum type="arabicPeriod"/>
            </a:pPr>
            <a:r>
              <a:rPr lang="en-US" baseline="0" dirty="0"/>
              <a:t>In the </a:t>
            </a:r>
            <a:r>
              <a:rPr lang="en-US" b="1" baseline="0" dirty="0"/>
              <a:t>Smooth</a:t>
            </a:r>
            <a:r>
              <a:rPr lang="en-US" baseline="0" dirty="0"/>
              <a:t> </a:t>
            </a:r>
            <a:r>
              <a:rPr lang="en-US" b="1" baseline="0" dirty="0"/>
              <a:t>start</a:t>
            </a:r>
            <a:r>
              <a:rPr lang="en-US" baseline="0" dirty="0"/>
              <a:t> box, enter </a:t>
            </a:r>
            <a:r>
              <a:rPr lang="en-US" b="1" baseline="0" dirty="0"/>
              <a:t>5 sec</a:t>
            </a:r>
            <a:r>
              <a:rPr lang="en-US" baseline="0" dirty="0"/>
              <a:t>.</a:t>
            </a:r>
          </a:p>
          <a:p>
            <a:pPr marL="685800" lvl="1" indent="-228600">
              <a:buFont typeface="+mj-lt"/>
              <a:buAutoNum type="arabicPeriod"/>
            </a:pPr>
            <a:r>
              <a:rPr lang="en-US" baseline="0" dirty="0"/>
              <a:t>In the </a:t>
            </a:r>
            <a:r>
              <a:rPr lang="en-US" b="1" baseline="0" dirty="0"/>
              <a:t>Smooth end </a:t>
            </a:r>
            <a:r>
              <a:rPr lang="en-US" baseline="0" dirty="0"/>
              <a:t>box, enter </a:t>
            </a:r>
            <a:r>
              <a:rPr lang="en-US" b="1" baseline="0" dirty="0"/>
              <a:t>5 sec</a:t>
            </a:r>
            <a:r>
              <a:rPr lang="en-US" baseline="0" dirty="0"/>
              <a:t>.</a:t>
            </a:r>
          </a:p>
          <a:p>
            <a:pPr marL="228600" lvl="0" indent="-228600">
              <a:buFont typeface="+mj-lt"/>
              <a:buAutoNum type="arabicPeriod"/>
            </a:pPr>
            <a:r>
              <a:rPr lang="en-US" baseline="0" dirty="0"/>
              <a:t>Also in the </a:t>
            </a:r>
            <a:r>
              <a:rPr lang="en-US" b="1" baseline="0" dirty="0"/>
              <a:t>Spin</a:t>
            </a:r>
            <a:r>
              <a:rPr lang="en-US" baseline="0" dirty="0"/>
              <a:t> dialog box, click the </a:t>
            </a:r>
            <a:r>
              <a:rPr lang="en-US" b="1" baseline="0" dirty="0"/>
              <a:t>Timing</a:t>
            </a:r>
            <a:r>
              <a:rPr lang="en-US" baseline="0" dirty="0"/>
              <a:t> tab, and then do the following:</a:t>
            </a:r>
          </a:p>
          <a:p>
            <a:pPr marL="685800" lvl="1" indent="-228600">
              <a:buFont typeface="+mj-lt"/>
              <a:buAutoNum type="arabicPeriod"/>
            </a:pPr>
            <a:r>
              <a:rPr lang="en-US" baseline="0" dirty="0"/>
              <a:t>In the </a:t>
            </a:r>
            <a:r>
              <a:rPr lang="en-US" b="1" baseline="0" dirty="0"/>
              <a:t>Start</a:t>
            </a:r>
            <a:r>
              <a:rPr lang="en-US" baseline="0" dirty="0"/>
              <a:t> list, select </a:t>
            </a:r>
            <a:r>
              <a:rPr lang="en-US" b="1" baseline="0" dirty="0"/>
              <a:t>With</a:t>
            </a:r>
            <a:r>
              <a:rPr lang="en-US" baseline="0" dirty="0"/>
              <a:t> </a:t>
            </a:r>
            <a:r>
              <a:rPr lang="en-US" b="1" baseline="0" dirty="0"/>
              <a:t>Previous</a:t>
            </a:r>
            <a:r>
              <a:rPr lang="en-US" baseline="0" dirty="0"/>
              <a:t>.</a:t>
            </a:r>
          </a:p>
          <a:p>
            <a:pPr marL="685800" lvl="1" indent="-228600">
              <a:buFont typeface="+mj-lt"/>
              <a:buAutoNum type="arabicPeriod"/>
            </a:pPr>
            <a:r>
              <a:rPr lang="en-US" baseline="0" dirty="0"/>
              <a:t>In the </a:t>
            </a:r>
            <a:r>
              <a:rPr lang="en-US" b="1" baseline="0" dirty="0"/>
              <a:t>Duration</a:t>
            </a:r>
            <a:r>
              <a:rPr lang="en-US" baseline="0" dirty="0"/>
              <a:t> box, enter </a:t>
            </a:r>
            <a:r>
              <a:rPr lang="en-US" b="1" baseline="0" dirty="0"/>
              <a:t>20</a:t>
            </a:r>
            <a:r>
              <a:rPr lang="en-US" baseline="0" dirty="0"/>
              <a:t> sec.</a:t>
            </a:r>
          </a:p>
          <a:p>
            <a:endParaRPr lang="en-US" baseline="0" dirty="0"/>
          </a:p>
          <a:p>
            <a:r>
              <a:rPr lang="en-US" baseline="0" dirty="0"/>
              <a:t>To reproduce the background effects on this slide, do the following:</a:t>
            </a:r>
          </a:p>
          <a:p>
            <a:r>
              <a:rPr lang="en-US" baseline="0" dirty="0"/>
              <a:t>On the </a:t>
            </a:r>
            <a:r>
              <a:rPr lang="en-US" b="1" baseline="0" dirty="0"/>
              <a:t>Design</a:t>
            </a:r>
            <a:r>
              <a:rPr lang="en-US" baseline="0" dirty="0"/>
              <a:t> tab, in the </a:t>
            </a:r>
            <a:r>
              <a:rPr lang="en-US" b="1" baseline="0" dirty="0"/>
              <a:t>Background</a:t>
            </a:r>
            <a:r>
              <a:rPr lang="en-US" baseline="0" dirty="0"/>
              <a:t> group, click </a:t>
            </a:r>
            <a:r>
              <a:rPr lang="en-US" b="1" baseline="0" dirty="0"/>
              <a:t>Background</a:t>
            </a:r>
            <a:r>
              <a:rPr lang="en-US" baseline="0" dirty="0"/>
              <a:t> </a:t>
            </a:r>
            <a:r>
              <a:rPr lang="en-US" b="1" baseline="0" dirty="0"/>
              <a:t>Styles</a:t>
            </a:r>
            <a:r>
              <a:rPr lang="en-US" baseline="0" dirty="0"/>
              <a:t>, and then click </a:t>
            </a:r>
            <a:r>
              <a:rPr lang="en-US" b="1" baseline="0" dirty="0"/>
              <a:t>Style</a:t>
            </a:r>
            <a:r>
              <a:rPr lang="en-US" baseline="0" dirty="0"/>
              <a:t> </a:t>
            </a:r>
            <a:r>
              <a:rPr lang="en-US" b="1" baseline="0" dirty="0"/>
              <a:t>9.</a:t>
            </a:r>
          </a:p>
          <a:p>
            <a:endParaRPr lang="en-US" dirty="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p>
        </p:txBody>
      </p:sp>
      <p:sp>
        <p:nvSpPr>
          <p:cNvPr id="4" name="Slide Number Placeholder 3"/>
          <p:cNvSpPr>
            <a:spLocks noGrp="1"/>
          </p:cNvSpPr>
          <p:nvPr>
            <p:ph type="sldNum" sz="quarter" idx="10"/>
          </p:nvPr>
        </p:nvSpPr>
        <p:spPr/>
        <p:txBody>
          <a:bodyPr/>
          <a:lstStyle/>
          <a:p>
            <a:fld id="{9D18605C-6FF0-4909-92D7-A9C6F11DB555}" type="slidenum">
              <a:rPr lang="en-US" smtClean="0"/>
              <a:t>1</a:t>
            </a:fld>
            <a:endParaRPr lang="en-US" dirty="0"/>
          </a:p>
        </p:txBody>
      </p:sp>
      <p:sp>
        <p:nvSpPr>
          <p:cNvPr id="5" name="Footer Placeholder 4"/>
          <p:cNvSpPr>
            <a:spLocks noGrp="1"/>
          </p:cNvSpPr>
          <p:nvPr>
            <p:ph type="ftr" sz="quarter" idx="11"/>
          </p:nvPr>
        </p:nvSpPr>
        <p:spPr/>
        <p:txBody>
          <a:bodyPr/>
          <a:lstStyle/>
          <a:p>
            <a:r>
              <a:rPr lang="en-GB" dirty="0"/>
              <a:t>SUI SOUTHERN GAS COMPANY LIMITED</a:t>
            </a:r>
            <a:endParaRPr lang="en-US" dirty="0"/>
          </a:p>
        </p:txBody>
      </p:sp>
    </p:spTree>
    <p:extLst>
      <p:ext uri="{BB962C8B-B14F-4D97-AF65-F5344CB8AC3E}">
        <p14:creationId xmlns:p14="http://schemas.microsoft.com/office/powerpoint/2010/main" val="6533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DA92584-CB70-4D5A-9FF2-FDED8B8375E5}"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dirty="0"/>
              <a:t>SUI SOUTHERN GAS COMPANY LIMTED                           |CORPORATE BRIEFING|                                      Web: WWW.SSGC.COM.PK</a:t>
            </a:r>
          </a:p>
        </p:txBody>
      </p:sp>
      <p:sp>
        <p:nvSpPr>
          <p:cNvPr id="6" name="Slide Number Placeholder 5"/>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259591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C4D33B-95ED-4215-8A7B-691533612DE2}"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dirty="0"/>
              <a:t>SUI SOUTHERN GAS COMPANY LIMTED                           |CORPORATE BRIEFING|                                      Web: WWW.SSGC.COM.PK</a:t>
            </a:r>
          </a:p>
        </p:txBody>
      </p:sp>
      <p:sp>
        <p:nvSpPr>
          <p:cNvPr id="6" name="Slide Number Placeholder 5"/>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429606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A84AB7-E421-4D4A-A5FA-1DD283477035}"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dirty="0"/>
              <a:t>SUI SOUTHERN GAS COMPANY LIMTED                           |CORPORATE BRIEFING|                                      Web: WWW.SSGC.COM.PK</a:t>
            </a:r>
          </a:p>
        </p:txBody>
      </p:sp>
      <p:sp>
        <p:nvSpPr>
          <p:cNvPr id="6" name="Slide Number Placeholder 5"/>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196787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980CC6-CE36-4A8D-8020-0C2D1F69F72A}"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dirty="0"/>
              <a:t>SUI SOUTHERN GAS COMPANY LIMTED                           |CORPORATE BRIEFING|                                      Web: WWW.SSGC.COM.PK</a:t>
            </a:r>
          </a:p>
        </p:txBody>
      </p:sp>
      <p:sp>
        <p:nvSpPr>
          <p:cNvPr id="6" name="Slide Number Placeholder 5"/>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359263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EF8B75-C8E1-4557-A0F4-01C76319F189}"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dirty="0"/>
              <a:t>SUI SOUTHERN GAS COMPANY LIMTED                           |CORPORATE BRIEFING|                                      Web: WWW.SSGC.COM.PK</a:t>
            </a:r>
          </a:p>
        </p:txBody>
      </p:sp>
      <p:sp>
        <p:nvSpPr>
          <p:cNvPr id="6" name="Slide Number Placeholder 5"/>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4084556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33E7D5-82C1-44BE-A432-4C5676DBAA69}"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dirty="0"/>
              <a:t>SUI SOUTHERN GAS COMPANY LIMTED                           |CORPORATE BRIEFING|                                      Web: WWW.SSGC.COM.PK</a:t>
            </a:r>
          </a:p>
        </p:txBody>
      </p:sp>
      <p:sp>
        <p:nvSpPr>
          <p:cNvPr id="7" name="Slide Number Placeholder 6"/>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3865459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ACF12C-2DF2-4428-8851-168564844C16}" type="datetime1">
              <a:rPr lang="en-US" smtClean="0"/>
              <a:t>5/3/2023</a:t>
            </a:fld>
            <a:endParaRPr lang="en-US" dirty="0"/>
          </a:p>
        </p:txBody>
      </p:sp>
      <p:sp>
        <p:nvSpPr>
          <p:cNvPr id="8" name="Footer Placeholder 7"/>
          <p:cNvSpPr>
            <a:spLocks noGrp="1"/>
          </p:cNvSpPr>
          <p:nvPr>
            <p:ph type="ftr" sz="quarter" idx="11"/>
          </p:nvPr>
        </p:nvSpPr>
        <p:spPr/>
        <p:txBody>
          <a:bodyPr/>
          <a:lstStyle/>
          <a:p>
            <a:r>
              <a:rPr lang="en-US" dirty="0"/>
              <a:t>SUI SOUTHERN GAS COMPANY LIMTED                           |CORPORATE BRIEFING|                                      Web: WWW.SSGC.COM.PK</a:t>
            </a:r>
          </a:p>
        </p:txBody>
      </p:sp>
      <p:sp>
        <p:nvSpPr>
          <p:cNvPr id="9" name="Slide Number Placeholder 8"/>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20132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C79971-F410-4F9A-8078-AFF14FD7D9F4}" type="datetime1">
              <a:rPr lang="en-US" smtClean="0"/>
              <a:t>5/3/2023</a:t>
            </a:fld>
            <a:endParaRPr lang="en-US" dirty="0"/>
          </a:p>
        </p:txBody>
      </p:sp>
      <p:sp>
        <p:nvSpPr>
          <p:cNvPr id="4" name="Footer Placeholder 3"/>
          <p:cNvSpPr>
            <a:spLocks noGrp="1"/>
          </p:cNvSpPr>
          <p:nvPr>
            <p:ph type="ftr" sz="quarter" idx="11"/>
          </p:nvPr>
        </p:nvSpPr>
        <p:spPr/>
        <p:txBody>
          <a:bodyPr/>
          <a:lstStyle/>
          <a:p>
            <a:r>
              <a:rPr lang="en-US" dirty="0"/>
              <a:t>SUI SOUTHERN GAS COMPANY LIMTED                           |CORPORATE BRIEFING|                                      Web: WWW.SSGC.COM.PK</a:t>
            </a:r>
          </a:p>
        </p:txBody>
      </p:sp>
      <p:sp>
        <p:nvSpPr>
          <p:cNvPr id="5" name="Slide Number Placeholder 4"/>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1175657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32962F-8FDD-4555-A5A8-BE609A7907AD}" type="datetime1">
              <a:rPr lang="en-US" smtClean="0"/>
              <a:t>5/3/2023</a:t>
            </a:fld>
            <a:endParaRPr lang="en-US" dirty="0"/>
          </a:p>
        </p:txBody>
      </p:sp>
      <p:sp>
        <p:nvSpPr>
          <p:cNvPr id="3" name="Footer Placeholder 2"/>
          <p:cNvSpPr>
            <a:spLocks noGrp="1"/>
          </p:cNvSpPr>
          <p:nvPr>
            <p:ph type="ftr" sz="quarter" idx="11"/>
          </p:nvPr>
        </p:nvSpPr>
        <p:spPr/>
        <p:txBody>
          <a:bodyPr/>
          <a:lstStyle/>
          <a:p>
            <a:r>
              <a:rPr lang="en-US" dirty="0"/>
              <a:t>SUI SOUTHERN GAS COMPANY LIMTED                           |CORPORATE BRIEFING|                                      Web: WWW.SSGC.COM.PK</a:t>
            </a:r>
          </a:p>
        </p:txBody>
      </p:sp>
      <p:sp>
        <p:nvSpPr>
          <p:cNvPr id="4" name="Slide Number Placeholder 3"/>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1114229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BF42369-9711-4ED3-93C6-45F38DC23087}"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dirty="0"/>
              <a:t>SUI SOUTHERN GAS COMPANY LIMTED                           |CORPORATE BRIEFING|                                      Web: WWW.SSGC.COM.PK</a:t>
            </a:r>
          </a:p>
        </p:txBody>
      </p:sp>
      <p:sp>
        <p:nvSpPr>
          <p:cNvPr id="7" name="Slide Number Placeholder 6"/>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3906737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FE6FAA8-A1EC-4675-90C3-8593377EC53D}"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dirty="0"/>
              <a:t>SUI SOUTHERN GAS COMPANY LIMTED                           |CORPORATE BRIEFING|                                      Web: WWW.SSGC.COM.PK</a:t>
            </a:r>
          </a:p>
        </p:txBody>
      </p:sp>
      <p:sp>
        <p:nvSpPr>
          <p:cNvPr id="7" name="Slide Number Placeholder 6"/>
          <p:cNvSpPr>
            <a:spLocks noGrp="1"/>
          </p:cNvSpPr>
          <p:nvPr>
            <p:ph type="sldNum" sz="quarter" idx="12"/>
          </p:nvPr>
        </p:nvSpPr>
        <p:spPr/>
        <p:txBody>
          <a:bodyPr/>
          <a:lstStyle/>
          <a:p>
            <a:fld id="{3E8957CE-9184-4F43-8EF6-FE55035743FD}" type="slidenum">
              <a:rPr lang="en-US" smtClean="0"/>
              <a:t>‹#›</a:t>
            </a:fld>
            <a:endParaRPr lang="en-US" dirty="0"/>
          </a:p>
        </p:txBody>
      </p:sp>
    </p:spTree>
    <p:extLst>
      <p:ext uri="{BB962C8B-B14F-4D97-AF65-F5344CB8AC3E}">
        <p14:creationId xmlns:p14="http://schemas.microsoft.com/office/powerpoint/2010/main" val="3406119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8DA136-3DE7-4B5F-97FE-A4111F892A5C}" type="datetime1">
              <a:rPr lang="en-US" smtClean="0"/>
              <a:t>5/3/2023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SUI SOUTHERN GAS COMPANY LIMTED                           |CORPORATE BRIEFING|                                      Web: WWW.SSGC.COM.PK</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8957CE-9184-4F43-8EF6-FE55035743FD}" type="slidenum">
              <a:rPr lang="en-US" smtClean="0"/>
              <a:t>‹#›</a:t>
            </a:fld>
            <a:endParaRPr lang="en-US" dirty="0"/>
          </a:p>
        </p:txBody>
      </p:sp>
    </p:spTree>
    <p:extLst>
      <p:ext uri="{BB962C8B-B14F-4D97-AF65-F5344CB8AC3E}">
        <p14:creationId xmlns:p14="http://schemas.microsoft.com/office/powerpoint/2010/main" val="3163249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18.jfif"/><Relationship Id="rId3" Type="http://schemas.openxmlformats.org/officeDocument/2006/relationships/image" Target="../media/image13.jpg"/><Relationship Id="rId7" Type="http://schemas.openxmlformats.org/officeDocument/2006/relationships/image" Target="../media/image17.jfif"/><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jfif"/></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6115050" y="1"/>
            <a:ext cx="5467350" cy="6387736"/>
          </a:xfrm>
          <a:prstGeom prst="rect">
            <a:avLst/>
          </a:prstGeom>
        </p:spPr>
      </p:pic>
      <p:pic>
        <p:nvPicPr>
          <p:cNvPr id="8" name="Picture 7"/>
          <p:cNvPicPr>
            <a:picLocks noChangeAspect="1"/>
          </p:cNvPicPr>
          <p:nvPr/>
        </p:nvPicPr>
        <p:blipFill>
          <a:blip r:embed="rId4"/>
          <a:stretch>
            <a:fillRect/>
          </a:stretch>
        </p:blipFill>
        <p:spPr>
          <a:xfrm>
            <a:off x="589091" y="1"/>
            <a:ext cx="5525960" cy="6387736"/>
          </a:xfrm>
          <a:prstGeom prst="rect">
            <a:avLst/>
          </a:prstGeom>
        </p:spPr>
      </p:pic>
      <p:sp>
        <p:nvSpPr>
          <p:cNvPr id="9" name="Title 1"/>
          <p:cNvSpPr txBox="1">
            <a:spLocks/>
          </p:cNvSpPr>
          <p:nvPr/>
        </p:nvSpPr>
        <p:spPr>
          <a:xfrm>
            <a:off x="6085745" y="6570"/>
            <a:ext cx="5435696" cy="1424852"/>
          </a:xfrm>
          <a:prstGeom prst="rect">
            <a:avLst/>
          </a:prstGeom>
          <a:noFill/>
          <a:ln>
            <a:noFill/>
          </a:ln>
        </p:spPr>
        <p:style>
          <a:lnRef idx="0">
            <a:scrgbClr r="0" g="0" b="0"/>
          </a:lnRef>
          <a:fillRef idx="0">
            <a:scrgbClr r="0" g="0" b="0"/>
          </a:fillRef>
          <a:effectRef idx="0">
            <a:scrgbClr r="0" g="0" b="0"/>
          </a:effectRef>
          <a:fontRef idx="minor">
            <a:schemeClr val="accent4"/>
          </a:fontRef>
        </p:style>
        <p:txBody>
          <a:bodyPr vert="horz" lIns="109728" tIns="54864" rIns="109728" bIns="54864" rtlCol="0" anchor="ctr">
            <a:noAutofit/>
            <a:sp3d contourW="25400" prstMaterial="matte">
              <a:bevelT w="25400" h="55880" prst="artDeco"/>
              <a:contourClr>
                <a:schemeClr val="accent2">
                  <a:tint val="20000"/>
                </a:schemeClr>
              </a:contourClr>
            </a:sp3d>
          </a:bodyPr>
          <a:lstStyle>
            <a:lvl1pPr algn="l" defTabSz="914400" rtl="0" eaLnBrk="1" latinLnBrk="0" hangingPunct="1">
              <a:spcBef>
                <a:spcPct val="0"/>
              </a:spcBef>
              <a:buNone/>
              <a:defRPr sz="2400" b="1" kern="1200" baseline="0">
                <a:solidFill>
                  <a:schemeClr val="tx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defRPr/>
            </a:pPr>
            <a:r>
              <a:rPr lang="en-US" sz="36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CORPORATE BRIEFING</a:t>
            </a:r>
            <a:endParaRPr lang="en-US" sz="3600" spc="60" dirty="0">
              <a:ln w="11430"/>
              <a:solidFill>
                <a:schemeClr val="tx2">
                  <a:lumMod val="75000"/>
                </a:schemeClr>
              </a:solidFill>
              <a:effectLst>
                <a:outerShdw blurRad="76200" dist="50800" dir="5400000" algn="tl" rotWithShape="0">
                  <a:srgbClr val="000000">
                    <a:alpha val="65000"/>
                  </a:srgbClr>
                </a:outerShdw>
              </a:effectLst>
              <a:ea typeface="Tahoma" pitchFamily="34" charset="0"/>
              <a:cs typeface="Tahoma" pitchFamily="34" charset="0"/>
            </a:endParaRPr>
          </a:p>
        </p:txBody>
      </p:sp>
      <p:pic>
        <p:nvPicPr>
          <p:cNvPr id="6" name="Picture 5" descr="NEW SSGC LOGO copy.png"/>
          <p:cNvPicPr/>
          <p:nvPr/>
        </p:nvPicPr>
        <p:blipFill>
          <a:blip r:embed="rId5"/>
          <a:stretch>
            <a:fillRect/>
          </a:stretch>
        </p:blipFill>
        <p:spPr>
          <a:xfrm>
            <a:off x="9983257" y="6394306"/>
            <a:ext cx="1628380" cy="463694"/>
          </a:xfrm>
          <a:prstGeom prst="rect">
            <a:avLst/>
          </a:prstGeom>
        </p:spPr>
      </p:pic>
    </p:spTree>
    <p:extLst>
      <p:ext uri="{BB962C8B-B14F-4D97-AF65-F5344CB8AC3E}">
        <p14:creationId xmlns:p14="http://schemas.microsoft.com/office/powerpoint/2010/main" val="14284353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80293" y="221243"/>
            <a:ext cx="6630132" cy="646331"/>
          </a:xfrm>
          <a:prstGeom prst="rect">
            <a:avLst/>
          </a:prstGeom>
          <a:noFill/>
        </p:spPr>
        <p:txBody>
          <a:bodyPr wrap="square" rtlCol="0">
            <a:spAutoFit/>
          </a:bodyPr>
          <a:lstStyle/>
          <a:p>
            <a:r>
              <a:rPr lang="en-US" sz="3600" b="1" spc="60" dirty="0">
                <a:ln w="11430"/>
                <a:effectLst>
                  <a:outerShdw blurRad="38100" dist="38100" dir="2700000" algn="tl">
                    <a:srgbClr val="000000">
                      <a:alpha val="43137"/>
                    </a:srgbClr>
                  </a:outerShdw>
                </a:effectLst>
                <a:ea typeface="Tahoma" pitchFamily="34" charset="0"/>
                <a:cs typeface="Tahoma" pitchFamily="34" charset="0"/>
              </a:rPr>
              <a:t>CORPORATE BRIEFING</a:t>
            </a:r>
            <a:endParaRPr lang="en-US" sz="3600" b="1" dirty="0">
              <a:effectLst>
                <a:outerShdw blurRad="38100" dist="38100" dir="2700000" algn="tl">
                  <a:srgbClr val="000000">
                    <a:alpha val="43137"/>
                  </a:srgbClr>
                </a:outerShdw>
              </a:effectLst>
            </a:endParaRPr>
          </a:p>
        </p:txBody>
      </p:sp>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10</a:t>
            </a:fld>
            <a:endParaRPr lang="en-US" dirty="0"/>
          </a:p>
        </p:txBody>
      </p:sp>
      <p:sp>
        <p:nvSpPr>
          <p:cNvPr id="2" name="Right Arrow Callout 1"/>
          <p:cNvSpPr/>
          <p:nvPr/>
        </p:nvSpPr>
        <p:spPr>
          <a:xfrm>
            <a:off x="647709" y="1742267"/>
            <a:ext cx="8839184" cy="2801158"/>
          </a:xfrm>
          <a:prstGeom prst="rightArrowCallout">
            <a:avLst>
              <a:gd name="adj1" fmla="val 25000"/>
              <a:gd name="adj2" fmla="val 20579"/>
              <a:gd name="adj3" fmla="val 23980"/>
              <a:gd name="adj4" fmla="val 70251"/>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3200" b="1" spc="60" dirty="0">
                <a:ln w="11430"/>
                <a:solidFill>
                  <a:schemeClr val="tx1"/>
                </a:solidFill>
                <a:effectLst>
                  <a:outerShdw blurRad="38100" dist="38100" dir="2700000" algn="tl">
                    <a:srgbClr val="000000">
                      <a:alpha val="43137"/>
                    </a:srgbClr>
                  </a:outerShdw>
                </a:effectLst>
                <a:ea typeface="Tahoma" pitchFamily="34" charset="0"/>
                <a:cs typeface="Tahoma" pitchFamily="34" charset="0"/>
              </a:rPr>
              <a:t>STRATEGIC / OPERATIONAL DEVELOPMENTS</a:t>
            </a:r>
            <a:endParaRPr lang="en-US" sz="3200" b="1" dirty="0">
              <a:solidFill>
                <a:schemeClr val="tx1"/>
              </a:solidFill>
              <a:effectLst>
                <a:outerShdw blurRad="38100" dist="38100" dir="2700000" algn="tl">
                  <a:srgbClr val="000000">
                    <a:alpha val="43137"/>
                  </a:srgbClr>
                </a:outerShdw>
              </a:effectLst>
            </a:endParaRPr>
          </a:p>
        </p:txBody>
      </p:sp>
      <p:sp>
        <p:nvSpPr>
          <p:cNvPr id="3" name="Oval 2"/>
          <p:cNvSpPr/>
          <p:nvPr/>
        </p:nvSpPr>
        <p:spPr>
          <a:xfrm>
            <a:off x="9486893" y="2242733"/>
            <a:ext cx="1895475" cy="1800225"/>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32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02</a:t>
            </a:r>
            <a:endParaRPr lang="en-US" sz="3600" b="1" dirty="0">
              <a:solidFill>
                <a:schemeClr val="bg1"/>
              </a:solidFill>
              <a:effectLst>
                <a:outerShdw blurRad="38100" dist="38100" dir="2700000" algn="tl">
                  <a:srgbClr val="000000">
                    <a:alpha val="43137"/>
                  </a:srgbClr>
                </a:outerShdw>
              </a:effectLst>
            </a:endParaRPr>
          </a:p>
        </p:txBody>
      </p:sp>
      <p:pic>
        <p:nvPicPr>
          <p:cNvPr id="8" name="Picture 7"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2360050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NEW SSGC LOGO copy.png"/>
          <p:cNvPicPr/>
          <p:nvPr/>
        </p:nvPicPr>
        <p:blipFill>
          <a:blip r:embed="rId2"/>
          <a:stretch>
            <a:fillRect/>
          </a:stretch>
        </p:blipFill>
        <p:spPr>
          <a:xfrm>
            <a:off x="9759633" y="47713"/>
            <a:ext cx="2197735" cy="781685"/>
          </a:xfrm>
          <a:prstGeom prst="rect">
            <a:avLst/>
          </a:prstGeom>
        </p:spPr>
      </p:pic>
      <p:sp>
        <p:nvSpPr>
          <p:cNvPr id="28" name="Footer Placeholder 27"/>
          <p:cNvSpPr>
            <a:spLocks noGrp="1"/>
          </p:cNvSpPr>
          <p:nvPr>
            <p:ph type="ftr" sz="quarter" idx="11"/>
          </p:nvPr>
        </p:nvSpPr>
        <p:spPr>
          <a:xfrm>
            <a:off x="513636" y="6356350"/>
            <a:ext cx="10868732" cy="365125"/>
          </a:xfrm>
        </p:spPr>
        <p:txBody>
          <a:bodyPr/>
          <a:lstStyle/>
          <a:p>
            <a:pPr algn="l"/>
            <a:r>
              <a:rPr lang="en-GB"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SUI SOUTHERN GAS COMPANY LIMTED                           |CORPORATE BRIEFING|                                      Web: WWW.SSGC.COM.PK</a:t>
            </a:r>
            <a:endParaRPr lang="en-US"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11</a:t>
            </a:fld>
            <a:endParaRPr lang="en-US" dirty="0"/>
          </a:p>
        </p:txBody>
      </p:sp>
      <p:sp>
        <p:nvSpPr>
          <p:cNvPr id="4" name="Rounded Rectangle 3"/>
          <p:cNvSpPr/>
          <p:nvPr/>
        </p:nvSpPr>
        <p:spPr>
          <a:xfrm>
            <a:off x="128228" y="134074"/>
            <a:ext cx="9326606"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REDUCTION IN UNACCOUNTED FOR GAS </a:t>
            </a:r>
            <a:r>
              <a:rPr lang="en-US" sz="3200" b="1" spc="60" dirty="0" smtClean="0">
                <a:ln w="11430"/>
                <a:solidFill>
                  <a:schemeClr val="bg1"/>
                </a:solidFill>
                <a:effectLst>
                  <a:outerShdw blurRad="38100" dist="38100" dir="2700000" algn="tl">
                    <a:srgbClr val="000000">
                      <a:alpha val="43137"/>
                    </a:srgbClr>
                  </a:outerShdw>
                </a:effectLst>
                <a:ea typeface="Tahoma" pitchFamily="34" charset="0"/>
                <a:cs typeface="Tahoma" pitchFamily="34" charset="0"/>
              </a:rPr>
              <a:t>(UFG) </a:t>
            </a:r>
            <a:endParaRPr lang="en-US" sz="1600" b="1" dirty="0">
              <a:solidFill>
                <a:schemeClr val="bg1"/>
              </a:solidFill>
              <a:effectLst>
                <a:outerShdw blurRad="38100" dist="38100" dir="2700000" algn="tl">
                  <a:srgbClr val="000000">
                    <a:alpha val="43137"/>
                  </a:srgbClr>
                </a:outerShdw>
              </a:effectLst>
            </a:endParaRPr>
          </a:p>
        </p:txBody>
      </p:sp>
      <p:sp>
        <p:nvSpPr>
          <p:cNvPr id="19" name="Rounded Rectangle 18"/>
          <p:cNvSpPr/>
          <p:nvPr/>
        </p:nvSpPr>
        <p:spPr>
          <a:xfrm>
            <a:off x="128228" y="829398"/>
            <a:ext cx="6494642" cy="5526951"/>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just"/>
            <a:endParaRPr lang="en-GB" sz="1200" b="1" dirty="0">
              <a:latin typeface="Century Gothic" panose="020B0502020202020204" pitchFamily="34" charset="0"/>
            </a:endParaRPr>
          </a:p>
          <a:p>
            <a:pPr algn="just"/>
            <a:r>
              <a:rPr lang="en-GB" sz="1400" b="1" dirty="0">
                <a:solidFill>
                  <a:schemeClr val="tx1"/>
                </a:solidFill>
                <a:latin typeface="Century Gothic" panose="020B0502020202020204" pitchFamily="34" charset="0"/>
              </a:rPr>
              <a:t>UFG is planned </a:t>
            </a:r>
            <a:r>
              <a:rPr lang="en-GB" sz="1400" dirty="0">
                <a:solidFill>
                  <a:schemeClr val="tx1"/>
                </a:solidFill>
                <a:latin typeface="Century Gothic" panose="020B0502020202020204" pitchFamily="34" charset="0"/>
              </a:rPr>
              <a:t>to be reduced to </a:t>
            </a:r>
            <a:r>
              <a:rPr lang="en-GB" sz="1400" b="1" dirty="0">
                <a:solidFill>
                  <a:schemeClr val="tx1"/>
                </a:solidFill>
                <a:latin typeface="Century Gothic" panose="020B0502020202020204" pitchFamily="34" charset="0"/>
              </a:rPr>
              <a:t>45 BCF </a:t>
            </a:r>
            <a:r>
              <a:rPr lang="en-GB" sz="1400" dirty="0">
                <a:solidFill>
                  <a:schemeClr val="tx1"/>
                </a:solidFill>
                <a:latin typeface="Century Gothic" panose="020B0502020202020204" pitchFamily="34" charset="0"/>
              </a:rPr>
              <a:t>by the end of FY 2022-23.</a:t>
            </a:r>
            <a:r>
              <a:rPr lang="en-GB" sz="1400" b="1" dirty="0">
                <a:solidFill>
                  <a:schemeClr val="tx1"/>
                </a:solidFill>
                <a:latin typeface="Century Gothic" panose="020B0502020202020204" pitchFamily="34" charset="0"/>
              </a:rPr>
              <a:t> UFG has </a:t>
            </a:r>
            <a:r>
              <a:rPr lang="en-GB" sz="1400" b="1" dirty="0" smtClean="0">
                <a:solidFill>
                  <a:schemeClr val="tx1"/>
                </a:solidFill>
                <a:latin typeface="Century Gothic" panose="020B0502020202020204" pitchFamily="34" charset="0"/>
              </a:rPr>
              <a:t>been drastically </a:t>
            </a:r>
            <a:r>
              <a:rPr lang="en-GB" sz="1400" b="1" dirty="0">
                <a:solidFill>
                  <a:schemeClr val="tx1"/>
                </a:solidFill>
                <a:latin typeface="Century Gothic" panose="020B0502020202020204" pitchFamily="34" charset="0"/>
              </a:rPr>
              <a:t>reduced from 78 BCF to 52 BCF in last 5 years (</a:t>
            </a:r>
            <a:r>
              <a:rPr lang="en-GB" sz="1400" b="1" dirty="0" smtClean="0">
                <a:solidFill>
                  <a:schemeClr val="tx1"/>
                </a:solidFill>
                <a:latin typeface="Century Gothic" panose="020B0502020202020204" pitchFamily="34" charset="0"/>
              </a:rPr>
              <a:t>up to </a:t>
            </a:r>
            <a:r>
              <a:rPr lang="en-GB" sz="1400" b="1" dirty="0">
                <a:solidFill>
                  <a:schemeClr val="tx1"/>
                </a:solidFill>
                <a:latin typeface="Century Gothic" panose="020B0502020202020204" pitchFamily="34" charset="0"/>
              </a:rPr>
              <a:t>FY 2021-22) </a:t>
            </a:r>
            <a:r>
              <a:rPr lang="en-GB" sz="1400" dirty="0">
                <a:solidFill>
                  <a:schemeClr val="tx1"/>
                </a:solidFill>
                <a:latin typeface="Century Gothic" panose="020B0502020202020204" pitchFamily="34" charset="0"/>
              </a:rPr>
              <a:t>due to rigorous implementation of UFG reduction plan as follows:</a:t>
            </a:r>
          </a:p>
          <a:p>
            <a:pPr algn="just"/>
            <a:endParaRPr lang="en-GB" sz="1400" dirty="0">
              <a:solidFill>
                <a:schemeClr val="tx1"/>
              </a:solidFill>
              <a:latin typeface="Century Gothic" panose="020B0502020202020204" pitchFamily="34" charset="0"/>
            </a:endParaRPr>
          </a:p>
          <a:p>
            <a:pPr marL="171450" indent="-171450" algn="just">
              <a:buFont typeface="Wingdings" panose="05000000000000000000" pitchFamily="2" charset="2"/>
              <a:buChar char="v"/>
            </a:pPr>
            <a:r>
              <a:rPr lang="en-GB" altLang="en-US" sz="1400" b="1" dirty="0">
                <a:solidFill>
                  <a:schemeClr val="tx1"/>
                </a:solidFill>
                <a:latin typeface="Century Gothic" panose="020B0502020202020204" pitchFamily="34" charset="0"/>
              </a:rPr>
              <a:t>Network management </a:t>
            </a:r>
            <a:r>
              <a:rPr lang="en-GB" altLang="en-US" sz="1400" dirty="0">
                <a:solidFill>
                  <a:schemeClr val="tx1"/>
                </a:solidFill>
                <a:latin typeface="Century Gothic" panose="020B0502020202020204" pitchFamily="34" charset="0"/>
              </a:rPr>
              <a:t>in Karachi through establishment of 22 zones;</a:t>
            </a:r>
          </a:p>
          <a:p>
            <a:pPr marL="171450" indent="-171450" algn="just">
              <a:buFont typeface="Wingdings" panose="05000000000000000000" pitchFamily="2" charset="2"/>
              <a:buChar char="v"/>
            </a:pPr>
            <a:endParaRPr lang="en-GB" sz="1400" dirty="0">
              <a:solidFill>
                <a:schemeClr val="tx1"/>
              </a:solidFill>
              <a:latin typeface="Century Gothic" panose="020B0502020202020204" pitchFamily="34" charset="0"/>
            </a:endParaRPr>
          </a:p>
          <a:p>
            <a:pPr marL="171450" lvl="0" indent="-171450" algn="just">
              <a:buFont typeface="Wingdings" panose="05000000000000000000" pitchFamily="2" charset="2"/>
              <a:buChar char="v"/>
            </a:pPr>
            <a:r>
              <a:rPr lang="en-GB" altLang="en-US" sz="1400" b="1" dirty="0">
                <a:solidFill>
                  <a:schemeClr val="tx1"/>
                </a:solidFill>
                <a:latin typeface="Century Gothic" panose="020B0502020202020204" pitchFamily="34" charset="0"/>
              </a:rPr>
              <a:t>TBS Automation project </a:t>
            </a:r>
            <a:r>
              <a:rPr lang="en-GB" altLang="en-US" sz="1400" dirty="0">
                <a:solidFill>
                  <a:schemeClr val="tx1"/>
                </a:solidFill>
                <a:latin typeface="Century Gothic" panose="020B0502020202020204" pitchFamily="34" charset="0"/>
              </a:rPr>
              <a:t>is in full-swing;</a:t>
            </a:r>
          </a:p>
          <a:p>
            <a:pPr marL="171450" lvl="0" indent="-171450" algn="just">
              <a:buFont typeface="Wingdings" panose="05000000000000000000" pitchFamily="2" charset="2"/>
              <a:buChar char="v"/>
            </a:pPr>
            <a:endParaRPr lang="en-GB" altLang="en-US" sz="1400" dirty="0">
              <a:solidFill>
                <a:schemeClr val="tx1"/>
              </a:solidFill>
              <a:latin typeface="Century Gothic" panose="020B0502020202020204" pitchFamily="34" charset="0"/>
            </a:endParaRPr>
          </a:p>
          <a:p>
            <a:pPr marL="171450" indent="-171450" algn="just">
              <a:buFont typeface="Wingdings" panose="05000000000000000000" pitchFamily="2" charset="2"/>
              <a:buChar char="v"/>
            </a:pPr>
            <a:r>
              <a:rPr lang="en-GB" altLang="en-US" sz="1400" b="1" dirty="0">
                <a:solidFill>
                  <a:schemeClr val="tx1"/>
                </a:solidFill>
                <a:latin typeface="Century Gothic" panose="020B0502020202020204" pitchFamily="34" charset="0"/>
              </a:rPr>
              <a:t>Unauthorized users </a:t>
            </a:r>
            <a:r>
              <a:rPr lang="en-GB" altLang="en-US" sz="1400" dirty="0">
                <a:solidFill>
                  <a:schemeClr val="tx1"/>
                </a:solidFill>
                <a:latin typeface="Century Gothic" panose="020B0502020202020204" pitchFamily="34" charset="0"/>
              </a:rPr>
              <a:t>are being brought </a:t>
            </a:r>
            <a:r>
              <a:rPr lang="en-GB" altLang="en-US" sz="1400" dirty="0" smtClean="0">
                <a:solidFill>
                  <a:schemeClr val="tx1"/>
                </a:solidFill>
                <a:latin typeface="Century Gothic" panose="020B0502020202020204" pitchFamily="34" charset="0"/>
              </a:rPr>
              <a:t>under unauthorized gas claim framework. As </a:t>
            </a:r>
            <a:r>
              <a:rPr lang="en-GB" altLang="en-US" sz="1400" dirty="0">
                <a:solidFill>
                  <a:schemeClr val="tx1"/>
                </a:solidFill>
                <a:latin typeface="Century Gothic" panose="020B0502020202020204" pitchFamily="34" charset="0"/>
              </a:rPr>
              <a:t>of date, </a:t>
            </a:r>
            <a:r>
              <a:rPr lang="en-GB" altLang="en-US" sz="1400" dirty="0" smtClean="0">
                <a:solidFill>
                  <a:schemeClr val="tx1"/>
                </a:solidFill>
                <a:latin typeface="Century Gothic" panose="020B0502020202020204" pitchFamily="34" charset="0"/>
              </a:rPr>
              <a:t>raised claims worth </a:t>
            </a:r>
            <a:r>
              <a:rPr lang="en-GB" altLang="en-US" sz="1400" b="1" dirty="0" smtClean="0">
                <a:solidFill>
                  <a:schemeClr val="tx1"/>
                </a:solidFill>
                <a:latin typeface="Century Gothic" panose="020B0502020202020204" pitchFamily="34" charset="0"/>
              </a:rPr>
              <a:t>PKR 1 Billion;</a:t>
            </a:r>
            <a:endParaRPr lang="en-GB" altLang="en-US" sz="1400" b="1" dirty="0">
              <a:solidFill>
                <a:schemeClr val="tx1"/>
              </a:solidFill>
              <a:latin typeface="Century Gothic" panose="020B0502020202020204" pitchFamily="34" charset="0"/>
            </a:endParaRPr>
          </a:p>
          <a:p>
            <a:pPr marL="171450" indent="-171450" algn="just">
              <a:buFont typeface="Wingdings" panose="05000000000000000000" pitchFamily="2" charset="2"/>
              <a:buChar char="v"/>
            </a:pPr>
            <a:endParaRPr lang="en-GB" altLang="en-US" sz="1400" dirty="0">
              <a:solidFill>
                <a:schemeClr val="tx1"/>
              </a:solidFill>
              <a:latin typeface="Century Gothic" panose="020B0502020202020204" pitchFamily="34" charset="0"/>
            </a:endParaRPr>
          </a:p>
          <a:p>
            <a:pPr marL="171450" indent="-171450" algn="just">
              <a:buFont typeface="Wingdings" panose="05000000000000000000" pitchFamily="2" charset="2"/>
              <a:buChar char="v"/>
            </a:pPr>
            <a:r>
              <a:rPr lang="en-GB" altLang="en-US" sz="1400" b="1" dirty="0">
                <a:solidFill>
                  <a:schemeClr val="tx1"/>
                </a:solidFill>
                <a:latin typeface="Century Gothic" panose="020B0502020202020204" pitchFamily="34" charset="0"/>
              </a:rPr>
              <a:t>Right-sizing, metering-accuracy and EVC installation </a:t>
            </a:r>
            <a:r>
              <a:rPr lang="en-GB" altLang="en-US" sz="1400" dirty="0">
                <a:solidFill>
                  <a:schemeClr val="tx1"/>
                </a:solidFill>
                <a:latin typeface="Century Gothic" panose="020B0502020202020204" pitchFamily="34" charset="0"/>
              </a:rPr>
              <a:t>for large scale industrial consumers is being pursued on-priority through adequate progress on the monthly and quarterly plans;</a:t>
            </a:r>
          </a:p>
          <a:p>
            <a:pPr marL="171450" indent="-171450" algn="just">
              <a:buFont typeface="Wingdings" panose="05000000000000000000" pitchFamily="2" charset="2"/>
              <a:buChar char="v"/>
            </a:pPr>
            <a:endParaRPr lang="en-GB" altLang="en-US" sz="1400" dirty="0">
              <a:solidFill>
                <a:schemeClr val="tx1"/>
              </a:solidFill>
              <a:latin typeface="Century Gothic" panose="020B0502020202020204" pitchFamily="34" charset="0"/>
            </a:endParaRPr>
          </a:p>
          <a:p>
            <a:pPr marL="171450" indent="-171450" algn="just">
              <a:buFont typeface="Wingdings" panose="05000000000000000000" pitchFamily="2" charset="2"/>
              <a:buChar char="v"/>
            </a:pPr>
            <a:r>
              <a:rPr lang="en-GB" altLang="en-US" sz="1400" b="1" dirty="0">
                <a:solidFill>
                  <a:schemeClr val="tx1"/>
                </a:solidFill>
                <a:latin typeface="Century Gothic" panose="020B0502020202020204" pitchFamily="34" charset="0"/>
              </a:rPr>
              <a:t>Engagement of Third Party Contractor for pressure surveys</a:t>
            </a:r>
            <a:r>
              <a:rPr lang="en-GB" altLang="en-US" sz="1400" dirty="0">
                <a:solidFill>
                  <a:schemeClr val="tx1"/>
                </a:solidFill>
                <a:latin typeface="Century Gothic" panose="020B0502020202020204" pitchFamily="34" charset="0"/>
              </a:rPr>
              <a:t> of high rise buildings. This would bring </a:t>
            </a:r>
            <a:r>
              <a:rPr lang="en-GB" altLang="en-US" sz="1400" b="1" dirty="0">
                <a:solidFill>
                  <a:schemeClr val="tx1"/>
                </a:solidFill>
                <a:latin typeface="Century Gothic" panose="020B0502020202020204" pitchFamily="34" charset="0"/>
              </a:rPr>
              <a:t>saving of around 500 MMCF in UFG</a:t>
            </a:r>
            <a:r>
              <a:rPr lang="en-GB" altLang="en-US" sz="1400" dirty="0">
                <a:solidFill>
                  <a:schemeClr val="tx1"/>
                </a:solidFill>
                <a:latin typeface="Century Gothic" panose="020B0502020202020204" pitchFamily="34" charset="0"/>
              </a:rPr>
              <a:t>; and</a:t>
            </a:r>
          </a:p>
          <a:p>
            <a:pPr marL="171450" indent="-171450" algn="just">
              <a:buFont typeface="Wingdings" panose="05000000000000000000" pitchFamily="2" charset="2"/>
              <a:buChar char="v"/>
            </a:pPr>
            <a:endParaRPr lang="en-GB" altLang="en-US" sz="1400" dirty="0">
              <a:solidFill>
                <a:schemeClr val="tx1"/>
              </a:solidFill>
              <a:latin typeface="Century Gothic" panose="020B0502020202020204" pitchFamily="34" charset="0"/>
            </a:endParaRPr>
          </a:p>
          <a:p>
            <a:pPr marL="171450" indent="-171450" algn="just">
              <a:buFont typeface="Wingdings" panose="05000000000000000000" pitchFamily="2" charset="2"/>
              <a:buChar char="v"/>
            </a:pPr>
            <a:r>
              <a:rPr lang="en-GB" altLang="en-US" sz="1400" dirty="0">
                <a:solidFill>
                  <a:schemeClr val="tx1"/>
                </a:solidFill>
                <a:latin typeface="Century Gothic" panose="020B0502020202020204" pitchFamily="34" charset="0"/>
              </a:rPr>
              <a:t>In </a:t>
            </a:r>
            <a:r>
              <a:rPr lang="en-GB" altLang="en-US" sz="1400" dirty="0" smtClean="0">
                <a:solidFill>
                  <a:schemeClr val="tx1"/>
                </a:solidFill>
                <a:latin typeface="Century Gothic" panose="020B0502020202020204" pitchFamily="34" charset="0"/>
              </a:rPr>
              <a:t>Quetta, </a:t>
            </a:r>
            <a:r>
              <a:rPr lang="en-GB" altLang="en-US" sz="1400" b="1" dirty="0">
                <a:solidFill>
                  <a:schemeClr val="tx1"/>
                </a:solidFill>
                <a:latin typeface="Century Gothic" panose="020B0502020202020204" pitchFamily="34" charset="0"/>
              </a:rPr>
              <a:t>door-to-door survey </a:t>
            </a:r>
            <a:r>
              <a:rPr lang="en-GB" altLang="en-US" sz="1400" b="1" dirty="0" smtClean="0">
                <a:solidFill>
                  <a:schemeClr val="tx1"/>
                </a:solidFill>
                <a:latin typeface="Century Gothic" panose="020B0502020202020204" pitchFamily="34" charset="0"/>
              </a:rPr>
              <a:t>is being conducted to </a:t>
            </a:r>
            <a:r>
              <a:rPr lang="en-GB" altLang="en-US" sz="1400" b="1" dirty="0">
                <a:solidFill>
                  <a:schemeClr val="tx1"/>
                </a:solidFill>
                <a:latin typeface="Century Gothic" panose="020B0502020202020204" pitchFamily="34" charset="0"/>
              </a:rPr>
              <a:t>collect evidence of parameters impacting monthly billing which has resulted in UFG saving of 5 BCF</a:t>
            </a:r>
            <a:r>
              <a:rPr lang="en-GB" altLang="en-US" sz="1400" dirty="0">
                <a:solidFill>
                  <a:schemeClr val="tx1"/>
                </a:solidFill>
                <a:latin typeface="Century Gothic" panose="020B0502020202020204" pitchFamily="34" charset="0"/>
              </a:rPr>
              <a:t>.</a:t>
            </a:r>
            <a:endParaRPr lang="en-US" altLang="en-US" sz="1400" dirty="0">
              <a:solidFill>
                <a:schemeClr val="tx1"/>
              </a:solidFill>
              <a:latin typeface="Century Gothic" panose="020B0502020202020204" pitchFamily="34" charset="0"/>
            </a:endParaRPr>
          </a:p>
        </p:txBody>
      </p:sp>
      <p:sp>
        <p:nvSpPr>
          <p:cNvPr id="5" name="TextBox 4"/>
          <p:cNvSpPr txBox="1"/>
          <p:nvPr/>
        </p:nvSpPr>
        <p:spPr>
          <a:xfrm flipH="1">
            <a:off x="6751384" y="3560814"/>
            <a:ext cx="3200749" cy="369332"/>
          </a:xfrm>
          <a:prstGeom prst="rect">
            <a:avLst/>
          </a:prstGeom>
          <a:noFill/>
        </p:spPr>
        <p:txBody>
          <a:bodyPr wrap="square" rtlCol="0">
            <a:spAutoFit/>
          </a:bodyPr>
          <a:lstStyle/>
          <a:p>
            <a:r>
              <a:rPr lang="en-GB" b="1" dirty="0" smtClean="0">
                <a:solidFill>
                  <a:schemeClr val="accent2"/>
                </a:solidFill>
              </a:rPr>
              <a:t>IMPACT OF BALOCHISTAN</a:t>
            </a:r>
            <a:endParaRPr lang="en-US" b="1" dirty="0">
              <a:solidFill>
                <a:schemeClr val="accent2"/>
              </a:solidFill>
            </a:endParaRPr>
          </a:p>
        </p:txBody>
      </p:sp>
      <p:graphicFrame>
        <p:nvGraphicFramePr>
          <p:cNvPr id="7" name="Chart 6">
            <a:extLst>
              <a:ext uri="{FF2B5EF4-FFF2-40B4-BE49-F238E27FC236}">
                <a16:creationId xmlns:a16="http://schemas.microsoft.com/office/drawing/2014/main" id="{28FE8DE0-B8AF-4334-CA44-ECE78ED7F40F}"/>
              </a:ext>
            </a:extLst>
          </p:cNvPr>
          <p:cNvGraphicFramePr>
            <a:graphicFrameLocks/>
          </p:cNvGraphicFramePr>
          <p:nvPr>
            <p:extLst/>
          </p:nvPr>
        </p:nvGraphicFramePr>
        <p:xfrm>
          <a:off x="7146163" y="829398"/>
          <a:ext cx="4416426" cy="28514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891402221"/>
              </p:ext>
            </p:extLst>
          </p:nvPr>
        </p:nvGraphicFramePr>
        <p:xfrm>
          <a:off x="6751385" y="3930146"/>
          <a:ext cx="5097314" cy="2041174"/>
        </p:xfrm>
        <a:graphic>
          <a:graphicData uri="http://schemas.openxmlformats.org/drawingml/2006/table">
            <a:tbl>
              <a:tblPr/>
              <a:tblGrid>
                <a:gridCol w="2123108">
                  <a:extLst>
                    <a:ext uri="{9D8B030D-6E8A-4147-A177-3AD203B41FA5}">
                      <a16:colId xmlns:a16="http://schemas.microsoft.com/office/drawing/2014/main" val="4115766258"/>
                    </a:ext>
                  </a:extLst>
                </a:gridCol>
                <a:gridCol w="820411">
                  <a:extLst>
                    <a:ext uri="{9D8B030D-6E8A-4147-A177-3AD203B41FA5}">
                      <a16:colId xmlns:a16="http://schemas.microsoft.com/office/drawing/2014/main" val="1943904250"/>
                    </a:ext>
                  </a:extLst>
                </a:gridCol>
                <a:gridCol w="718239">
                  <a:extLst>
                    <a:ext uri="{9D8B030D-6E8A-4147-A177-3AD203B41FA5}">
                      <a16:colId xmlns:a16="http://schemas.microsoft.com/office/drawing/2014/main" val="611102860"/>
                    </a:ext>
                  </a:extLst>
                </a:gridCol>
                <a:gridCol w="718239">
                  <a:extLst>
                    <a:ext uri="{9D8B030D-6E8A-4147-A177-3AD203B41FA5}">
                      <a16:colId xmlns:a16="http://schemas.microsoft.com/office/drawing/2014/main" val="2099013619"/>
                    </a:ext>
                  </a:extLst>
                </a:gridCol>
                <a:gridCol w="717317">
                  <a:extLst>
                    <a:ext uri="{9D8B030D-6E8A-4147-A177-3AD203B41FA5}">
                      <a16:colId xmlns:a16="http://schemas.microsoft.com/office/drawing/2014/main" val="30711522"/>
                    </a:ext>
                  </a:extLst>
                </a:gridCol>
              </a:tblGrid>
              <a:tr h="211156">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1050" b="1" i="0" u="none" strike="noStrike" dirty="0" smtClean="0">
                          <a:solidFill>
                            <a:srgbClr val="000000"/>
                          </a:solidFill>
                          <a:effectLst/>
                          <a:latin typeface="Century Gothic" panose="020B0502020202020204" pitchFamily="34" charset="0"/>
                        </a:rPr>
                        <a:t>Region</a:t>
                      </a:r>
                      <a:endParaRPr lang="en-US" sz="1050" b="1" i="0" u="none" strike="noStrike" dirty="0">
                        <a:solidFill>
                          <a:srgbClr val="000000"/>
                        </a:solidFill>
                        <a:effectLst/>
                        <a:latin typeface="Century Gothic" panose="020B0502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rtl="0" fontAlgn="ctr"/>
                      <a:r>
                        <a:rPr lang="en-US" sz="1050" b="1" i="0" u="none" strike="noStrike" dirty="0" smtClean="0">
                          <a:solidFill>
                            <a:srgbClr val="000000"/>
                          </a:solidFill>
                          <a:effectLst/>
                          <a:latin typeface="Century Gothic" panose="020B0502020202020204" pitchFamily="34" charset="0"/>
                        </a:rPr>
                        <a:t>FY. 2020-21</a:t>
                      </a:r>
                      <a:endParaRPr lang="en-US" sz="1050" b="1" i="0" u="none" strike="noStrike" dirty="0">
                        <a:solidFill>
                          <a:srgbClr val="000000"/>
                        </a:solidFill>
                        <a:effectLst/>
                        <a:latin typeface="Century Gothic" panose="020B0502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DD9C4"/>
                    </a:solidFill>
                  </a:tcPr>
                </a:tc>
                <a:tc hMerge="1">
                  <a:txBody>
                    <a:bodyPr/>
                    <a:lstStyle/>
                    <a:p>
                      <a:pPr algn="ctr" rtl="0" fontAlgn="ctr"/>
                      <a:endParaRPr lang="en-US" sz="1050" b="1" i="0" u="none" strike="noStrike" dirty="0">
                        <a:solidFill>
                          <a:srgbClr val="000000"/>
                        </a:solidFill>
                        <a:effectLst/>
                        <a:latin typeface="Century Gothic" panose="020B0502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DD9C4"/>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FY. 2019-20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DD9C4"/>
                    </a:solidFill>
                  </a:tcPr>
                </a:tc>
                <a:tc hMerge="1">
                  <a:txBody>
                    <a:bodyPr/>
                    <a:lstStyle/>
                    <a:p>
                      <a:endParaRPr lang="en-US"/>
                    </a:p>
                  </a:txBody>
                  <a:tcPr/>
                </a:tc>
                <a:extLst>
                  <a:ext uri="{0D108BD9-81ED-4DB2-BD59-A6C34878D82A}">
                    <a16:rowId xmlns:a16="http://schemas.microsoft.com/office/drawing/2014/main" val="3761768503"/>
                  </a:ext>
                </a:extLst>
              </a:tr>
              <a:tr h="211156">
                <a:tc vMerge="1">
                  <a:txBody>
                    <a:bodyPr/>
                    <a:lstStyle/>
                    <a:p>
                      <a:endParaRPr 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UFG Vol.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UFG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UFG Vol.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UFG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3112883"/>
                  </a:ext>
                </a:extLst>
              </a:tr>
              <a:tr h="2111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rtl="0" fontAlgn="ctr"/>
                      <a:r>
                        <a:rPr lang="en-US" sz="1050" b="1" i="0" u="none" strike="noStrike" dirty="0">
                          <a:solidFill>
                            <a:srgbClr val="000000"/>
                          </a:solidFill>
                          <a:effectLst/>
                          <a:latin typeface="Century Gothic" panose="020B0502020202020204" pitchFamily="34" charset="0"/>
                        </a:rPr>
                        <a:t>Karachi</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21,302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smtClean="0">
                          <a:solidFill>
                            <a:srgbClr val="000000"/>
                          </a:solidFill>
                          <a:effectLst/>
                          <a:latin typeface="Century Gothic" panose="020B0502020202020204" pitchFamily="34" charset="0"/>
                        </a:rPr>
                        <a:t>*9.6</a:t>
                      </a:r>
                      <a:r>
                        <a:rPr lang="en-US" sz="1050" b="0" i="0" u="none" strike="noStrike" dirty="0">
                          <a:solidFill>
                            <a:srgbClr val="000000"/>
                          </a:solidFill>
                          <a:effectLst/>
                          <a:latin typeface="Century Gothic" panose="020B050202020202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36,106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14.0%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8877662"/>
                  </a:ext>
                </a:extLst>
              </a:tr>
              <a:tr h="2111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rtl="0" fontAlgn="ctr"/>
                      <a:r>
                        <a:rPr lang="en-US" sz="1050" b="1" i="0" u="none" strike="noStrike" dirty="0">
                          <a:solidFill>
                            <a:srgbClr val="000000"/>
                          </a:solidFill>
                          <a:effectLst/>
                          <a:latin typeface="Century Gothic" panose="020B0502020202020204" pitchFamily="34" charset="0"/>
                        </a:rPr>
                        <a:t>Interior Sindh</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10,688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15.1%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11,794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15.5%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2468390"/>
                  </a:ext>
                </a:extLst>
              </a:tr>
              <a:tr h="2111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rtl="0" fontAlgn="ctr"/>
                      <a:r>
                        <a:rPr lang="en-US" sz="1050" b="1" i="0" u="none" strike="noStrike" dirty="0">
                          <a:solidFill>
                            <a:srgbClr val="000000"/>
                          </a:solidFill>
                          <a:effectLst/>
                          <a:latin typeface="Century Gothic" panose="020B0502020202020204" pitchFamily="34" charset="0"/>
                        </a:rPr>
                        <a:t>Trans. Gain</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(729)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(4,320)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0" i="0" u="none" strike="noStrike" dirty="0">
                          <a:solidFill>
                            <a:srgbClr val="000000"/>
                          </a:solidFill>
                          <a:effectLst/>
                          <a:latin typeface="Century Gothic" panose="020B050202020202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651735"/>
                  </a:ext>
                </a:extLst>
              </a:tr>
              <a:tr h="2111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1" i="0" u="none" strike="noStrike" dirty="0" smtClean="0">
                          <a:solidFill>
                            <a:srgbClr val="000000"/>
                          </a:solidFill>
                          <a:effectLst/>
                          <a:latin typeface="Century Gothic" panose="020B0502020202020204" pitchFamily="34" charset="0"/>
                        </a:rPr>
                        <a:t>UFG W/o </a:t>
                      </a:r>
                      <a:r>
                        <a:rPr lang="en-US" sz="1050" b="1" i="0" u="none" strike="noStrike" baseline="0" dirty="0" smtClean="0">
                          <a:solidFill>
                            <a:srgbClr val="000000"/>
                          </a:solidFill>
                          <a:effectLst/>
                          <a:latin typeface="Century Gothic" panose="020B0502020202020204" pitchFamily="34" charset="0"/>
                        </a:rPr>
                        <a:t>Balochistan</a:t>
                      </a:r>
                      <a:endParaRPr lang="en-US" sz="1050" b="1" i="0" u="none" strike="noStrike" dirty="0">
                        <a:solidFill>
                          <a:srgbClr val="000000"/>
                        </a:solidFill>
                        <a:effectLst/>
                        <a:latin typeface="Century Gothic" panose="020B0502020202020204" pitchFamily="34" charset="0"/>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31,261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12.0%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43,580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14.9%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697823914"/>
                  </a:ext>
                </a:extLst>
              </a:tr>
              <a:tr h="17596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1" i="0" u="none" strike="noStrike" dirty="0">
                          <a:effectLst/>
                          <a:latin typeface="Century Gothic" panose="020B0502020202020204" pitchFamily="34" charset="0"/>
                        </a:rPr>
                        <a:t> </a:t>
                      </a:r>
                    </a:p>
                  </a:txBody>
                  <a:tcPr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1" i="0" u="none" strike="noStrike" dirty="0">
                          <a:effectLst/>
                          <a:latin typeface="Century Gothic" panose="020B0502020202020204" pitchFamily="34"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1" i="0" u="none" strike="noStrike" dirty="0">
                          <a:effectLst/>
                          <a:latin typeface="Century Gothic" panose="020B0502020202020204" pitchFamily="34"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1" i="0" u="none" strike="noStrike" dirty="0">
                          <a:effectLst/>
                          <a:latin typeface="Century Gothic" panose="020B0502020202020204" pitchFamily="34"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1" i="0" u="none" strike="noStrike" dirty="0">
                          <a:effectLst/>
                          <a:latin typeface="Century Gothic" panose="020B0502020202020204" pitchFamily="34"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835229"/>
                  </a:ext>
                </a:extLst>
              </a:tr>
              <a:tr h="2111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rtl="0" fontAlgn="ctr"/>
                      <a:r>
                        <a:rPr lang="en-US" sz="1050" b="1" i="0" u="none" strike="noStrike" dirty="0">
                          <a:solidFill>
                            <a:srgbClr val="000000"/>
                          </a:solidFill>
                          <a:effectLst/>
                          <a:latin typeface="Century Gothic" panose="020B0502020202020204" pitchFamily="34" charset="0"/>
                        </a:rPr>
                        <a:t>Balochistan </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24,297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51.3%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25,056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49.8%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2445820"/>
                  </a:ext>
                </a:extLst>
              </a:tr>
              <a:tr h="17596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1" i="0" u="none" strike="noStrike" dirty="0">
                          <a:effectLst/>
                          <a:latin typeface="Century Gothic" panose="020B0502020202020204" pitchFamily="34" charset="0"/>
                        </a:rPr>
                        <a:t> </a:t>
                      </a:r>
                    </a:p>
                  </a:txBody>
                  <a:tcPr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0" i="0" u="none" strike="noStrike" dirty="0">
                          <a:effectLst/>
                          <a:latin typeface="Century Gothic" panose="020B0502020202020204" pitchFamily="34"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0" i="0" u="none" strike="noStrike" dirty="0">
                          <a:effectLst/>
                          <a:latin typeface="Century Gothic" panose="020B0502020202020204" pitchFamily="34"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0" i="0" u="none" strike="noStrike" dirty="0">
                          <a:effectLst/>
                          <a:latin typeface="Century Gothic" panose="020B0502020202020204" pitchFamily="34"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en-US" sz="1050" b="0" i="0" u="none" strike="noStrike" dirty="0">
                          <a:effectLst/>
                          <a:latin typeface="Century Gothic" panose="020B0502020202020204" pitchFamily="34"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9691790"/>
                  </a:ext>
                </a:extLst>
              </a:tr>
              <a:tr h="2111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rtl="0" fontAlgn="ctr"/>
                      <a:r>
                        <a:rPr lang="en-US" sz="1050" b="1" i="0" u="none" strike="noStrike" dirty="0" smtClean="0">
                          <a:solidFill>
                            <a:srgbClr val="000000"/>
                          </a:solidFill>
                          <a:effectLst/>
                          <a:latin typeface="Century Gothic" panose="020B0502020202020204" pitchFamily="34" charset="0"/>
                        </a:rPr>
                        <a:t>UFG with </a:t>
                      </a:r>
                      <a:r>
                        <a:rPr lang="en-US" sz="1050" b="1" i="0" u="none" strike="noStrike" dirty="0">
                          <a:solidFill>
                            <a:srgbClr val="000000"/>
                          </a:solidFill>
                          <a:effectLst/>
                          <a:latin typeface="Century Gothic" panose="020B0502020202020204" pitchFamily="34" charset="0"/>
                        </a:rPr>
                        <a:t>Balochistan</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55,557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15.3%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a:solidFill>
                            <a:srgbClr val="000000"/>
                          </a:solidFill>
                          <a:effectLst/>
                          <a:latin typeface="Century Gothic" panose="020B0502020202020204" pitchFamily="34" charset="0"/>
                        </a:rPr>
                        <a:t>68,626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rtl="0" fontAlgn="ctr"/>
                      <a:r>
                        <a:rPr lang="en-US" sz="1050" b="1" i="0" u="none" strike="noStrike" dirty="0" smtClean="0">
                          <a:solidFill>
                            <a:srgbClr val="000000"/>
                          </a:solidFill>
                          <a:effectLst/>
                          <a:latin typeface="Century Gothic" panose="020B0502020202020204" pitchFamily="34" charset="0"/>
                        </a:rPr>
                        <a:t>17.2%</a:t>
                      </a:r>
                      <a:endParaRPr lang="en-US" sz="1050" b="1" i="0" u="none" strike="noStrike" dirty="0">
                        <a:solidFill>
                          <a:srgbClr val="000000"/>
                        </a:solidFill>
                        <a:effectLst/>
                        <a:latin typeface="Century Gothic" panose="020B0502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535532948"/>
                  </a:ext>
                </a:extLst>
              </a:tr>
            </a:tbl>
          </a:graphicData>
        </a:graphic>
      </p:graphicFrame>
      <p:sp>
        <p:nvSpPr>
          <p:cNvPr id="12" name="TextBox 11"/>
          <p:cNvSpPr txBox="1"/>
          <p:nvPr/>
        </p:nvSpPr>
        <p:spPr>
          <a:xfrm>
            <a:off x="7566444" y="6025335"/>
            <a:ext cx="3409818" cy="276999"/>
          </a:xfrm>
          <a:prstGeom prst="rect">
            <a:avLst/>
          </a:prstGeom>
          <a:solidFill>
            <a:schemeClr val="accent6">
              <a:lumMod val="20000"/>
              <a:lumOff val="80000"/>
            </a:schemeClr>
          </a:solidFill>
          <a:ln>
            <a:solidFill>
              <a:schemeClr val="accent6"/>
            </a:solidFill>
          </a:ln>
        </p:spPr>
        <p:txBody>
          <a:bodyPr wrap="square" rtlCol="0">
            <a:spAutoFit/>
          </a:bodyPr>
          <a:lstStyle/>
          <a:p>
            <a:pPr algn="ctr"/>
            <a:r>
              <a:rPr lang="en-US" sz="1200" b="1" i="1" dirty="0" smtClean="0"/>
              <a:t>* Since Oct 2022, UFG in Karachi is at 8%.  </a:t>
            </a:r>
            <a:endParaRPr lang="en-US" sz="1200" b="1" i="1" dirty="0"/>
          </a:p>
        </p:txBody>
      </p:sp>
    </p:spTree>
    <p:extLst>
      <p:ext uri="{BB962C8B-B14F-4D97-AF65-F5344CB8AC3E}">
        <p14:creationId xmlns:p14="http://schemas.microsoft.com/office/powerpoint/2010/main" val="328860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12</a:t>
            </a:fld>
            <a:endParaRPr lang="en-US" dirty="0"/>
          </a:p>
        </p:txBody>
      </p:sp>
      <p:sp>
        <p:nvSpPr>
          <p:cNvPr id="4" name="Rounded Rectangle 3"/>
          <p:cNvSpPr/>
          <p:nvPr/>
        </p:nvSpPr>
        <p:spPr>
          <a:xfrm>
            <a:off x="232547" y="128976"/>
            <a:ext cx="9326606"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INTER-ENTERPRISE LIABILITIES</a:t>
            </a:r>
          </a:p>
        </p:txBody>
      </p:sp>
      <p:sp>
        <p:nvSpPr>
          <p:cNvPr id="7" name="Rounded Rectangle 6"/>
          <p:cNvSpPr/>
          <p:nvPr/>
        </p:nvSpPr>
        <p:spPr>
          <a:xfrm>
            <a:off x="232547" y="1583955"/>
            <a:ext cx="6032757" cy="476729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600" b="1"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PAKISTAN STEEL MILLS CORPORATION (PRIVATE) LIMITED</a:t>
            </a:r>
          </a:p>
          <a:p>
            <a:pPr algn="just"/>
            <a:endPar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endParaRPr>
          </a:p>
          <a:p>
            <a:pPr marL="171450" indent="-171450" algn="just">
              <a:buFont typeface="Wingdings" panose="05000000000000000000" pitchFamily="2" charset="2"/>
              <a:buChar char="v"/>
            </a:pPr>
            <a:r>
              <a:rPr lang="en-US" sz="1400" dirty="0"/>
              <a:t>On directions of MoE (Petroleum Division), settlement of admitted liabilities of </a:t>
            </a:r>
            <a:r>
              <a:rPr lang="en-US" sz="1400" dirty="0" smtClean="0"/>
              <a:t>PSML of Rs</a:t>
            </a:r>
            <a:r>
              <a:rPr lang="en-US" sz="1400" dirty="0"/>
              <a:t>. 48 billion i.e. </a:t>
            </a:r>
            <a:r>
              <a:rPr lang="en-US" sz="1400" dirty="0" smtClean="0"/>
              <a:t>Principal and admitted </a:t>
            </a:r>
            <a:r>
              <a:rPr lang="en-US" sz="1400" dirty="0"/>
              <a:t>LPS </a:t>
            </a:r>
            <a:r>
              <a:rPr lang="en-US" sz="1400" dirty="0" smtClean="0"/>
              <a:t>has </a:t>
            </a:r>
            <a:r>
              <a:rPr lang="en-US" sz="1400" dirty="0"/>
              <a:t>been </a:t>
            </a:r>
            <a:r>
              <a:rPr lang="en-US" sz="1400" dirty="0" smtClean="0"/>
              <a:t>agreed between </a:t>
            </a:r>
            <a:r>
              <a:rPr lang="en-US" sz="1400" dirty="0"/>
              <a:t>SSGC </a:t>
            </a:r>
            <a:r>
              <a:rPr lang="en-US" sz="1400" dirty="0" smtClean="0"/>
              <a:t>and </a:t>
            </a:r>
            <a:r>
              <a:rPr lang="en-US" sz="1400" dirty="0"/>
              <a:t>PSML</a:t>
            </a:r>
            <a:r>
              <a:rPr lang="en-US" sz="1400" dirty="0" smtClean="0"/>
              <a:t>.</a:t>
            </a:r>
          </a:p>
          <a:p>
            <a:pPr algn="just"/>
            <a:endParaRPr lang="en-US" sz="1400" dirty="0"/>
          </a:p>
          <a:p>
            <a:pPr marL="171450" indent="-171450" algn="just">
              <a:buFont typeface="Wingdings" panose="05000000000000000000" pitchFamily="2" charset="2"/>
              <a:buChar char="v"/>
            </a:pPr>
            <a:r>
              <a:rPr lang="en-US" sz="1400" dirty="0"/>
              <a:t>For settlement, SSGC </a:t>
            </a:r>
            <a:r>
              <a:rPr lang="en-US" sz="1400" dirty="0" smtClean="0"/>
              <a:t>agreed for allocation of </a:t>
            </a:r>
            <a:r>
              <a:rPr lang="en-US" sz="1400" dirty="0"/>
              <a:t>PSML Land of same value in lieu of PSML liabilities towards SSGC on lease basis for 60 </a:t>
            </a:r>
            <a:r>
              <a:rPr lang="en-US" sz="1400" dirty="0" smtClean="0"/>
              <a:t>years.</a:t>
            </a:r>
          </a:p>
          <a:p>
            <a:pPr algn="just"/>
            <a:endParaRPr lang="en-US" sz="1400" dirty="0"/>
          </a:p>
          <a:p>
            <a:pPr marL="171450" indent="-171450" algn="just">
              <a:buFont typeface="Wingdings" panose="05000000000000000000" pitchFamily="2" charset="2"/>
              <a:buChar char="v"/>
            </a:pPr>
            <a:r>
              <a:rPr lang="en-GB" sz="1400" dirty="0"/>
              <a:t>Currently, the matter is in mature stages and after its finalization SSGC will amend its legal suit against PSML and provide NOC to PSML only to the extent of 1229 acres </a:t>
            </a:r>
            <a:r>
              <a:rPr lang="en-GB" sz="1400" dirty="0" smtClean="0"/>
              <a:t>of land and Core Operating Assets in </a:t>
            </a:r>
            <a:r>
              <a:rPr lang="en-GB" sz="1400" dirty="0"/>
              <a:t>lieu of settlement of SSGC receivables</a:t>
            </a:r>
            <a:r>
              <a:rPr lang="en-GB" sz="1400" dirty="0" smtClean="0"/>
              <a:t>.</a:t>
            </a:r>
          </a:p>
          <a:p>
            <a:pPr algn="just"/>
            <a:endParaRPr lang="en-US" sz="1400" dirty="0"/>
          </a:p>
          <a:p>
            <a:pPr marL="171450" indent="-171450" algn="just">
              <a:buFont typeface="Wingdings" panose="05000000000000000000" pitchFamily="2" charset="2"/>
              <a:buChar char="v"/>
            </a:pPr>
            <a:r>
              <a:rPr lang="en-US" sz="1400" dirty="0"/>
              <a:t>Accordingly, LPS will be accounted in the Financial Statements for which coordination is being made with OGRA </a:t>
            </a:r>
            <a:r>
              <a:rPr lang="en-US" sz="1400" dirty="0" smtClean="0"/>
              <a:t>to allow LPS </a:t>
            </a:r>
            <a:r>
              <a:rPr lang="en-US" sz="1400" dirty="0"/>
              <a:t>as non-operating income</a:t>
            </a:r>
            <a:r>
              <a:rPr lang="en-US" sz="1400" dirty="0" smtClean="0"/>
              <a:t>.</a:t>
            </a:r>
          </a:p>
          <a:p>
            <a:pPr marL="171450" indent="-171450" algn="just">
              <a:buFont typeface="Wingdings" panose="05000000000000000000" pitchFamily="2" charset="2"/>
              <a:buChar char="v"/>
            </a:pPr>
            <a:endParaRPr lang="en-US" sz="1400" dirty="0"/>
          </a:p>
          <a:p>
            <a:pPr marL="171450" indent="-171450" algn="just">
              <a:buFont typeface="Wingdings" panose="05000000000000000000" pitchFamily="2" charset="2"/>
              <a:buChar char="v"/>
            </a:pPr>
            <a:r>
              <a:rPr lang="en-US" sz="1400" dirty="0" smtClean="0"/>
              <a:t>OGRA to allow Return on Land is also one of the options.</a:t>
            </a:r>
            <a:endParaRPr lang="en-US" sz="1400" dirty="0"/>
          </a:p>
        </p:txBody>
      </p:sp>
      <p:sp>
        <p:nvSpPr>
          <p:cNvPr id="8" name="Rounded Rectangle 7"/>
          <p:cNvSpPr/>
          <p:nvPr/>
        </p:nvSpPr>
        <p:spPr>
          <a:xfrm>
            <a:off x="6359550" y="1696401"/>
            <a:ext cx="5513839" cy="4654851"/>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600" b="1"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K-ELECTRIC </a:t>
            </a:r>
            <a:r>
              <a:rPr lang="en-GB" sz="1600" b="1" spc="60" dirty="0" smtClean="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LIMITED</a:t>
            </a:r>
          </a:p>
          <a:p>
            <a:endPar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endParaRPr>
          </a:p>
          <a:p>
            <a:pPr marL="171450" indent="-171450" algn="just">
              <a:buFont typeface="Wingdings" panose="05000000000000000000" pitchFamily="2" charset="2"/>
              <a:buChar char="v"/>
            </a:pPr>
            <a:r>
              <a:rPr lang="en-GB" sz="1400" dirty="0"/>
              <a:t>In June 2022, a T</a:t>
            </a:r>
            <a:r>
              <a:rPr lang="en-GB" sz="1400" dirty="0" smtClean="0"/>
              <a:t>ask Force </a:t>
            </a:r>
            <a:r>
              <a:rPr lang="en-GB" sz="1400" dirty="0"/>
              <a:t>was constituted by the Prime Minister under the </a:t>
            </a:r>
            <a:r>
              <a:rPr lang="en-GB" sz="1400" dirty="0" smtClean="0"/>
              <a:t>Chairmanship </a:t>
            </a:r>
            <a:r>
              <a:rPr lang="en-GB" sz="1400" dirty="0"/>
              <a:t>of Mr. Shahid Khaqan Abbasi to resolve issues / disputes related to K-Electric</a:t>
            </a:r>
            <a:r>
              <a:rPr lang="en-GB" sz="1400" dirty="0" smtClean="0"/>
              <a:t>;</a:t>
            </a:r>
          </a:p>
          <a:p>
            <a:pPr algn="just"/>
            <a:endParaRPr lang="en-GB" sz="1400" dirty="0"/>
          </a:p>
          <a:p>
            <a:pPr marL="171450" indent="-171450" algn="just">
              <a:buFont typeface="Wingdings" panose="05000000000000000000" pitchFamily="2" charset="2"/>
              <a:buChar char="v"/>
            </a:pPr>
            <a:r>
              <a:rPr lang="en-GB" sz="1400" dirty="0"/>
              <a:t>Task Force decided to enter into a multi-party Mediation Agreement in order to resolve KE’s receivables and payables issues between all the stakeholders</a:t>
            </a:r>
            <a:r>
              <a:rPr lang="en-GB" sz="1400" dirty="0" smtClean="0"/>
              <a:t>;</a:t>
            </a:r>
          </a:p>
          <a:p>
            <a:pPr algn="just"/>
            <a:endParaRPr lang="en-GB" sz="1400" dirty="0"/>
          </a:p>
          <a:p>
            <a:pPr marL="171450" indent="-171450" algn="just">
              <a:buFont typeface="Wingdings" panose="05000000000000000000" pitchFamily="2" charset="2"/>
              <a:buChar char="v"/>
            </a:pPr>
            <a:r>
              <a:rPr lang="en-US" sz="1400" dirty="0"/>
              <a:t>Mediation Agreement has been shared by Ministry of Energy (MoE) with all stakeholders</a:t>
            </a:r>
            <a:r>
              <a:rPr lang="en-US" sz="1400" dirty="0" smtClean="0"/>
              <a:t>;</a:t>
            </a:r>
          </a:p>
          <a:p>
            <a:pPr algn="just"/>
            <a:endParaRPr lang="en-US" sz="1400" dirty="0"/>
          </a:p>
          <a:p>
            <a:pPr marL="171450" indent="-171450" algn="just">
              <a:buFont typeface="Wingdings" panose="05000000000000000000" pitchFamily="2" charset="2"/>
              <a:buChar char="v"/>
            </a:pPr>
            <a:r>
              <a:rPr lang="en-US" sz="1400" dirty="0"/>
              <a:t> </a:t>
            </a:r>
            <a:r>
              <a:rPr lang="en-US" sz="1400" dirty="0" smtClean="0"/>
              <a:t>SSGC after having a legal opinion on </a:t>
            </a:r>
            <a:r>
              <a:rPr lang="en-US" sz="1400" dirty="0"/>
              <a:t>Mediation Agreement and </a:t>
            </a:r>
            <a:r>
              <a:rPr lang="en-US" sz="1400" dirty="0" smtClean="0"/>
              <a:t>Board in-principal approval, given consent for going ahead with Mediation Agreement.</a:t>
            </a:r>
            <a:endParaRPr lang="en-US" sz="1400" dirty="0"/>
          </a:p>
        </p:txBody>
      </p:sp>
      <p:sp>
        <p:nvSpPr>
          <p:cNvPr id="9" name="Rounded Rectangle 8"/>
          <p:cNvSpPr/>
          <p:nvPr/>
        </p:nvSpPr>
        <p:spPr>
          <a:xfrm>
            <a:off x="258426" y="968817"/>
            <a:ext cx="11614963" cy="493835"/>
          </a:xfrm>
          <a:prstGeom prst="roundRect">
            <a:avLst/>
          </a:prstGeom>
          <a:noFill/>
          <a:ln>
            <a:noFill/>
          </a:ln>
          <a:effectLst/>
          <a:scene3d>
            <a:camera prst="orthographicFront">
              <a:rot lat="0" lon="0" rev="0"/>
            </a:camera>
            <a:lightRig rig="chilly" dir="t">
              <a:rot lat="0" lon="0" rev="18480000"/>
            </a:lightRig>
          </a:scene3d>
          <a:sp3d prstMaterial="clear">
            <a:bevelT h="635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spc="60" dirty="0">
                <a:ln w="11430"/>
                <a:solidFill>
                  <a:schemeClr val="tx1"/>
                </a:solidFill>
                <a:effectLst>
                  <a:outerShdw blurRad="38100" dist="38100" dir="2700000" algn="tl">
                    <a:srgbClr val="000000">
                      <a:alpha val="43137"/>
                    </a:srgbClr>
                  </a:outerShdw>
                </a:effectLst>
                <a:ea typeface="Tahoma" pitchFamily="34" charset="0"/>
                <a:cs typeface="Tahoma" pitchFamily="34" charset="0"/>
              </a:rPr>
              <a:t>CIRCULAR DEBT - RECENT DEVELOPMENTS</a:t>
            </a:r>
          </a:p>
        </p:txBody>
      </p:sp>
      <p:pic>
        <p:nvPicPr>
          <p:cNvPr id="10" name="Picture 9"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2929547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13</a:t>
            </a:fld>
            <a:endParaRPr lang="en-US" dirty="0"/>
          </a:p>
        </p:txBody>
      </p:sp>
      <p:sp>
        <p:nvSpPr>
          <p:cNvPr id="4" name="Rounded Rectangle 3"/>
          <p:cNvSpPr/>
          <p:nvPr/>
        </p:nvSpPr>
        <p:spPr>
          <a:xfrm>
            <a:off x="742193" y="134074"/>
            <a:ext cx="9512149"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MATTERS PENDING WITH OGRA</a:t>
            </a:r>
            <a:endParaRPr lang="en-US" b="1" dirty="0">
              <a:solidFill>
                <a:schemeClr val="bg1"/>
              </a:solidFill>
              <a:effectLst>
                <a:outerShdw blurRad="38100" dist="38100" dir="2700000" algn="tl">
                  <a:srgbClr val="000000">
                    <a:alpha val="43137"/>
                  </a:srgbClr>
                </a:outerShdw>
              </a:effectLst>
            </a:endParaRPr>
          </a:p>
        </p:txBody>
      </p:sp>
      <p:sp>
        <p:nvSpPr>
          <p:cNvPr id="19" name="Rounded Rectangle 18"/>
          <p:cNvSpPr/>
          <p:nvPr/>
        </p:nvSpPr>
        <p:spPr>
          <a:xfrm>
            <a:off x="742193" y="933060"/>
            <a:ext cx="9668917" cy="5337111"/>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just"/>
            <a:r>
              <a:rPr lang="en-GB" sz="1600" b="1" dirty="0">
                <a:solidFill>
                  <a:schemeClr val="accent2"/>
                </a:solidFill>
                <a:latin typeface="Century Gothic" panose="020B0502020202020204" pitchFamily="34" charset="0"/>
              </a:rPr>
              <a:t>     </a:t>
            </a:r>
            <a:r>
              <a:rPr lang="en-GB" sz="1600" b="1" dirty="0">
                <a:solidFill>
                  <a:schemeClr val="accent2"/>
                </a:solidFill>
              </a:rPr>
              <a:t>RLNG VOLUME HANDLING</a:t>
            </a:r>
          </a:p>
          <a:p>
            <a:pPr algn="just"/>
            <a:endParaRPr lang="en-GB" sz="700" b="1" dirty="0">
              <a:solidFill>
                <a:schemeClr val="accent2"/>
              </a:solidFill>
              <a:latin typeface="Century Gothic" panose="020B0502020202020204" pitchFamily="34" charset="0"/>
            </a:endParaRPr>
          </a:p>
          <a:p>
            <a:pPr marL="285750" indent="-285750" algn="just">
              <a:buFont typeface="Wingdings" panose="05000000000000000000" pitchFamily="2" charset="2"/>
              <a:buChar char="v"/>
            </a:pPr>
            <a:r>
              <a:rPr lang="en-GB" sz="1400" dirty="0"/>
              <a:t>The Company has a claim of Rs. </a:t>
            </a:r>
            <a:r>
              <a:rPr lang="en-GB" sz="1400" dirty="0" smtClean="0"/>
              <a:t>81 </a:t>
            </a:r>
            <a:r>
              <a:rPr lang="en-GB" sz="1400" dirty="0"/>
              <a:t>Billion </a:t>
            </a:r>
            <a:r>
              <a:rPr lang="en-GB" sz="1400" dirty="0" smtClean="0"/>
              <a:t>on </a:t>
            </a:r>
            <a:r>
              <a:rPr lang="en-GB" sz="1400" dirty="0"/>
              <a:t>account of RLNG Volume handling claim </a:t>
            </a:r>
            <a:r>
              <a:rPr lang="en-GB" sz="1400" dirty="0" smtClean="0"/>
              <a:t>up to </a:t>
            </a:r>
            <a:r>
              <a:rPr lang="en-GB" sz="1400" dirty="0"/>
              <a:t>FY 2021-22. </a:t>
            </a:r>
            <a:r>
              <a:rPr lang="en-GB" sz="1400" dirty="0" smtClean="0"/>
              <a:t>This claim is in accordance with ECC Guideline to OGRA and pending OGRA appointed Consultant Report</a:t>
            </a:r>
            <a:endParaRPr lang="en-GB" sz="1400" dirty="0"/>
          </a:p>
          <a:p>
            <a:pPr marL="285750" indent="-285750" algn="just">
              <a:buFont typeface="Wingdings" panose="05000000000000000000" pitchFamily="2" charset="2"/>
              <a:buChar char="v"/>
            </a:pPr>
            <a:endParaRPr lang="en-GB" sz="1400" dirty="0"/>
          </a:p>
          <a:p>
            <a:pPr marL="285750" indent="-285750" algn="just">
              <a:buFont typeface="Wingdings" panose="05000000000000000000" pitchFamily="2" charset="2"/>
              <a:buChar char="v"/>
            </a:pPr>
            <a:r>
              <a:rPr lang="en-GB" sz="1400" dirty="0"/>
              <a:t>Economic Coordination Committee of the Cabinet (ECC) in its meeting dated May 11, 2018 approved the summary submitted by the Petroleum Division under which the Company was allowed UFG based on RLNG handling basis (volumetric basis) in the </a:t>
            </a:r>
            <a:r>
              <a:rPr lang="en-GB" sz="1400" dirty="0" smtClean="0"/>
              <a:t>Sale </a:t>
            </a:r>
            <a:r>
              <a:rPr lang="en-GB" sz="1400" dirty="0"/>
              <a:t>P</a:t>
            </a:r>
            <a:r>
              <a:rPr lang="en-GB" sz="1400" dirty="0" smtClean="0"/>
              <a:t>rice </a:t>
            </a:r>
            <a:r>
              <a:rPr lang="en-GB" sz="1400" dirty="0"/>
              <a:t>of RLNG in the form of </a:t>
            </a:r>
            <a:r>
              <a:rPr lang="en-GB" sz="1400" dirty="0" smtClean="0"/>
              <a:t>Distribution </a:t>
            </a:r>
            <a:r>
              <a:rPr lang="en-GB" sz="1400" dirty="0"/>
              <a:t>loss due to swapping </a:t>
            </a:r>
            <a:r>
              <a:rPr lang="en-GB" sz="1400" dirty="0" smtClean="0"/>
              <a:t>arrangements.</a:t>
            </a:r>
            <a:endParaRPr lang="en-GB" sz="1400" dirty="0"/>
          </a:p>
          <a:p>
            <a:pPr marL="285750" indent="-285750" algn="just">
              <a:buFont typeface="Wingdings" panose="05000000000000000000" pitchFamily="2" charset="2"/>
              <a:buChar char="v"/>
            </a:pPr>
            <a:endParaRPr lang="en-GB" sz="1400" dirty="0"/>
          </a:p>
          <a:p>
            <a:pPr marL="285750" indent="-285750" algn="just">
              <a:buFont typeface="Wingdings" panose="05000000000000000000" pitchFamily="2" charset="2"/>
              <a:buChar char="v"/>
            </a:pPr>
            <a:r>
              <a:rPr lang="en-GB" sz="1400" dirty="0"/>
              <a:t>To sort out this issue, ECC constituted a Committee comprising of Secretaries of Petroleum &amp; Finance.  In line with Committee recommendations and having an independent view as requested by the Company, OGRA hired the services of International Technical, Commercial and Management Auditors for determining actual UFG of Gas Companies in respect of indigenous gas as well as imported RLNG.</a:t>
            </a:r>
          </a:p>
          <a:p>
            <a:pPr marL="285750" indent="-285750" algn="just">
              <a:buFont typeface="Wingdings" panose="05000000000000000000" pitchFamily="2" charset="2"/>
              <a:buChar char="v"/>
            </a:pPr>
            <a:endParaRPr lang="en-GB" sz="1200" dirty="0">
              <a:latin typeface="Century Gothic" panose="020B0502020202020204" pitchFamily="34" charset="0"/>
            </a:endParaRPr>
          </a:p>
          <a:p>
            <a:pPr algn="just"/>
            <a:r>
              <a:rPr lang="en-GB" sz="1400" b="1" dirty="0">
                <a:solidFill>
                  <a:schemeClr val="accent2"/>
                </a:solidFill>
                <a:latin typeface="Century Gothic" panose="020B0502020202020204" pitchFamily="34" charset="0"/>
              </a:rPr>
              <a:t>     </a:t>
            </a:r>
            <a:r>
              <a:rPr lang="en-GB" sz="1600" b="1" dirty="0">
                <a:solidFill>
                  <a:schemeClr val="accent2"/>
                </a:solidFill>
              </a:rPr>
              <a:t>REALIZABILITY OF RECEIVABLES FROM SNGPL BASED ON OGRA CONSULTANT REPORT</a:t>
            </a:r>
          </a:p>
          <a:p>
            <a:pPr algn="just"/>
            <a:endParaRPr lang="en-GB" sz="900" dirty="0">
              <a:solidFill>
                <a:schemeClr val="tx1"/>
              </a:solidFill>
              <a:latin typeface="Century Gothic" panose="020B0502020202020204" pitchFamily="34" charset="0"/>
            </a:endParaRPr>
          </a:p>
          <a:p>
            <a:pPr marL="285750" indent="-285750" algn="just">
              <a:buFont typeface="Wingdings" panose="05000000000000000000" pitchFamily="2" charset="2"/>
              <a:buChar char="v"/>
            </a:pPr>
            <a:r>
              <a:rPr lang="en-GB" sz="1400" dirty="0">
                <a:solidFill>
                  <a:schemeClr val="tx1"/>
                </a:solidFill>
              </a:rPr>
              <a:t>OGRA has appointed a Consultant to determine the inter-enterprise liabilities of both Sui Companies before June 2020, the report of which is yet to be received.</a:t>
            </a:r>
          </a:p>
          <a:p>
            <a:pPr algn="just"/>
            <a:endParaRPr lang="en-GB" sz="1400" b="1" dirty="0">
              <a:solidFill>
                <a:schemeClr val="accent2"/>
              </a:solidFill>
            </a:endParaRPr>
          </a:p>
          <a:p>
            <a:pPr algn="just"/>
            <a:r>
              <a:rPr lang="en-GB" sz="1400" b="1" dirty="0">
                <a:solidFill>
                  <a:schemeClr val="accent2"/>
                </a:solidFill>
                <a:latin typeface="Century Gothic" panose="020B0502020202020204" pitchFamily="34" charset="0"/>
              </a:rPr>
              <a:t>     </a:t>
            </a:r>
            <a:r>
              <a:rPr lang="en-GB" sz="1600" b="1" dirty="0">
                <a:solidFill>
                  <a:schemeClr val="accent2"/>
                </a:solidFill>
              </a:rPr>
              <a:t>TARIFF ADJUSTMENTS</a:t>
            </a:r>
          </a:p>
          <a:p>
            <a:pPr marL="285750" indent="-285750" algn="just">
              <a:buFont typeface="Wingdings" panose="05000000000000000000" pitchFamily="2" charset="2"/>
              <a:buChar char="v"/>
            </a:pPr>
            <a:endParaRPr lang="en-GB" sz="700" dirty="0">
              <a:solidFill>
                <a:schemeClr val="tx1"/>
              </a:solidFill>
              <a:latin typeface="Century Gothic" panose="020B0502020202020204" pitchFamily="34" charset="0"/>
            </a:endParaRPr>
          </a:p>
          <a:p>
            <a:pPr marL="285750" indent="-285750" algn="just">
              <a:buFont typeface="Wingdings" panose="05000000000000000000" pitchFamily="2" charset="2"/>
              <a:buChar char="v"/>
            </a:pPr>
            <a:r>
              <a:rPr lang="en-GB" sz="1400" dirty="0">
                <a:solidFill>
                  <a:schemeClr val="tx1"/>
                </a:solidFill>
              </a:rPr>
              <a:t>As at June 30, 2021, receivable on account of Tariff adjustment against Indigenous Gas stands at Rs. 208 Billion which is to be realized on increase in customer tariffs by OGRA.</a:t>
            </a:r>
          </a:p>
        </p:txBody>
      </p:sp>
      <p:pic>
        <p:nvPicPr>
          <p:cNvPr id="7" name="Picture 6"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2316245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NEW SSGC LOGO copy.png"/>
          <p:cNvPicPr/>
          <p:nvPr/>
        </p:nvPicPr>
        <p:blipFill>
          <a:blip r:embed="rId2"/>
          <a:stretch>
            <a:fillRect/>
          </a:stretch>
        </p:blipFill>
        <p:spPr>
          <a:xfrm>
            <a:off x="9759633" y="47713"/>
            <a:ext cx="2197735" cy="781685"/>
          </a:xfrm>
          <a:prstGeom prst="rect">
            <a:avLst/>
          </a:prstGeom>
        </p:spPr>
      </p:pic>
      <p:sp>
        <p:nvSpPr>
          <p:cNvPr id="28" name="Footer Placeholder 27"/>
          <p:cNvSpPr>
            <a:spLocks noGrp="1"/>
          </p:cNvSpPr>
          <p:nvPr>
            <p:ph type="ftr" sz="quarter" idx="11"/>
          </p:nvPr>
        </p:nvSpPr>
        <p:spPr>
          <a:xfrm>
            <a:off x="513636" y="6356350"/>
            <a:ext cx="10868732" cy="365125"/>
          </a:xfrm>
        </p:spPr>
        <p:txBody>
          <a:bodyPr/>
          <a:lstStyle/>
          <a:p>
            <a:pPr algn="l"/>
            <a:r>
              <a:rPr lang="en-GB"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SUI SOUTHERN GAS COMPANY LIMTED                           |CORPORATE BRIEFING|                                      Web: WWW.SSGC.COM.PK</a:t>
            </a:r>
            <a:endParaRPr lang="en-US"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14</a:t>
            </a:fld>
            <a:endParaRPr lang="en-US" dirty="0"/>
          </a:p>
        </p:txBody>
      </p:sp>
      <p:sp>
        <p:nvSpPr>
          <p:cNvPr id="4" name="Rounded Rectangle 3"/>
          <p:cNvSpPr/>
          <p:nvPr/>
        </p:nvSpPr>
        <p:spPr>
          <a:xfrm>
            <a:off x="219666" y="123442"/>
            <a:ext cx="8510447" cy="8170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METER MANUFACTURING PLANT</a:t>
            </a:r>
            <a:endParaRPr lang="en-US" sz="3600" b="1" dirty="0">
              <a:solidFill>
                <a:schemeClr val="bg1"/>
              </a:solidFill>
              <a:effectLst>
                <a:outerShdw blurRad="38100" dist="38100" dir="2700000" algn="tl">
                  <a:srgbClr val="000000">
                    <a:alpha val="43137"/>
                  </a:srgbClr>
                </a:outerShdw>
              </a:effectLst>
            </a:endParaRPr>
          </a:p>
        </p:txBody>
      </p:sp>
      <p:sp>
        <p:nvSpPr>
          <p:cNvPr id="7" name="Rounded Rectangle 6"/>
          <p:cNvSpPr/>
          <p:nvPr/>
        </p:nvSpPr>
        <p:spPr>
          <a:xfrm>
            <a:off x="124417" y="1219132"/>
            <a:ext cx="6676434" cy="4886393"/>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marL="257175" indent="-257175" algn="just">
              <a:buSzPct val="80000"/>
              <a:buFont typeface="Wingdings" panose="05000000000000000000" pitchFamily="2" charset="2"/>
              <a:buChar char="v"/>
            </a:pPr>
            <a:r>
              <a:rPr lang="en-US" sz="1600" dirty="0">
                <a:solidFill>
                  <a:schemeClr val="tx1"/>
                </a:solidFill>
              </a:rPr>
              <a:t>SSGC owns and operates the only Domestic Gas Meters Manufacturing Plant in Pakistan with substantial vertical integration in-house.</a:t>
            </a:r>
          </a:p>
          <a:p>
            <a:pPr marL="257175" indent="-257175" algn="just">
              <a:buSzPct val="80000"/>
              <a:buFont typeface="Wingdings" panose="05000000000000000000" pitchFamily="2" charset="2"/>
              <a:buChar char="v"/>
            </a:pPr>
            <a:endParaRPr lang="en-US" sz="1600" dirty="0">
              <a:solidFill>
                <a:schemeClr val="tx1"/>
              </a:solidFill>
            </a:endParaRPr>
          </a:p>
          <a:p>
            <a:pPr marL="257175" indent="-257175" algn="just">
              <a:buSzPct val="80000"/>
              <a:buFont typeface="Wingdings" panose="05000000000000000000" pitchFamily="2" charset="2"/>
              <a:buChar char="v"/>
            </a:pPr>
            <a:r>
              <a:rPr lang="en-US" sz="1600" dirty="0">
                <a:solidFill>
                  <a:schemeClr val="tx1"/>
                </a:solidFill>
              </a:rPr>
              <a:t>The plant is based on state of the art technology and is </a:t>
            </a:r>
            <a:r>
              <a:rPr lang="en-US" sz="1600" b="1" u="sng" dirty="0">
                <a:solidFill>
                  <a:schemeClr val="tx1"/>
                </a:solidFill>
              </a:rPr>
              <a:t>capable for producing up to 1 million units </a:t>
            </a:r>
            <a:r>
              <a:rPr lang="en-US" sz="1600" b="1" u="sng" dirty="0" smtClean="0">
                <a:solidFill>
                  <a:schemeClr val="tx1"/>
                </a:solidFill>
              </a:rPr>
              <a:t>annually, on single shift basis.</a:t>
            </a:r>
            <a:endParaRPr lang="en-US" sz="1600" b="1" u="sng" dirty="0">
              <a:solidFill>
                <a:schemeClr val="tx1"/>
              </a:solidFill>
            </a:endParaRPr>
          </a:p>
          <a:p>
            <a:pPr marL="257175" indent="-257175" algn="just">
              <a:buSzPct val="80000"/>
              <a:buFont typeface="Wingdings" panose="05000000000000000000" pitchFamily="2" charset="2"/>
              <a:buChar char="v"/>
            </a:pPr>
            <a:endParaRPr lang="en-US" sz="1600" dirty="0"/>
          </a:p>
          <a:p>
            <a:pPr algn="just">
              <a:buSzPct val="80000"/>
            </a:pPr>
            <a:r>
              <a:rPr lang="en-US" sz="1600" b="1" dirty="0">
                <a:solidFill>
                  <a:schemeClr val="accent2"/>
                </a:solidFill>
              </a:rPr>
              <a:t>Milestone Achieved:</a:t>
            </a:r>
          </a:p>
          <a:p>
            <a:pPr algn="just"/>
            <a:endParaRPr lang="en-GB" sz="1600" dirty="0"/>
          </a:p>
          <a:p>
            <a:pPr marL="171450" indent="-171450" algn="just">
              <a:buFont typeface="Wingdings" panose="05000000000000000000" pitchFamily="2" charset="2"/>
              <a:buChar char="v"/>
            </a:pPr>
            <a:r>
              <a:rPr lang="en-GB" sz="1600" dirty="0" smtClean="0">
                <a:solidFill>
                  <a:schemeClr val="tx1"/>
                </a:solidFill>
              </a:rPr>
              <a:t>Recently, </a:t>
            </a:r>
            <a:r>
              <a:rPr lang="en-GB" sz="1600" dirty="0">
                <a:solidFill>
                  <a:schemeClr val="tx1"/>
                </a:solidFill>
              </a:rPr>
              <a:t>SSGC has achieved a major milestone on account of technology transfer to </a:t>
            </a:r>
            <a:r>
              <a:rPr lang="en-GB" sz="1600" dirty="0" smtClean="0">
                <a:solidFill>
                  <a:schemeClr val="tx1"/>
                </a:solidFill>
              </a:rPr>
              <a:t>locally produce the Measuring </a:t>
            </a:r>
            <a:r>
              <a:rPr lang="en-GB" sz="1600" dirty="0">
                <a:solidFill>
                  <a:schemeClr val="tx1"/>
                </a:solidFill>
              </a:rPr>
              <a:t>Unit for G-4 gas meters which was being imported earlier </a:t>
            </a:r>
            <a:r>
              <a:rPr lang="en-GB" sz="1600" dirty="0" smtClean="0">
                <a:solidFill>
                  <a:schemeClr val="tx1"/>
                </a:solidFill>
              </a:rPr>
              <a:t>for 3</a:t>
            </a:r>
            <a:r>
              <a:rPr lang="en-GB" sz="1600" baseline="30000" dirty="0" smtClean="0">
                <a:solidFill>
                  <a:schemeClr val="tx1"/>
                </a:solidFill>
              </a:rPr>
              <a:t>rd</a:t>
            </a:r>
            <a:r>
              <a:rPr lang="en-GB" sz="1600" dirty="0" smtClean="0">
                <a:solidFill>
                  <a:schemeClr val="tx1"/>
                </a:solidFill>
              </a:rPr>
              <a:t> </a:t>
            </a:r>
            <a:r>
              <a:rPr lang="en-GB" sz="1600" dirty="0">
                <a:solidFill>
                  <a:schemeClr val="tx1"/>
                </a:solidFill>
              </a:rPr>
              <a:t>Gen of G-4 Domestic Gas Meters.</a:t>
            </a:r>
          </a:p>
          <a:p>
            <a:pPr marL="171450" indent="-171450" algn="just">
              <a:buFont typeface="Wingdings" panose="05000000000000000000" pitchFamily="2" charset="2"/>
              <a:buChar char="v"/>
            </a:pPr>
            <a:endParaRPr lang="en-GB" sz="1600" dirty="0">
              <a:solidFill>
                <a:schemeClr val="tx1"/>
              </a:solidFill>
            </a:endParaRPr>
          </a:p>
          <a:p>
            <a:pPr marL="171450" indent="-171450" algn="just">
              <a:buFont typeface="Wingdings" panose="05000000000000000000" pitchFamily="2" charset="2"/>
              <a:buChar char="v"/>
            </a:pPr>
            <a:r>
              <a:rPr lang="en-GB" sz="1600" dirty="0">
                <a:solidFill>
                  <a:schemeClr val="tx1"/>
                </a:solidFill>
              </a:rPr>
              <a:t>The first batch </a:t>
            </a:r>
            <a:r>
              <a:rPr lang="en-GB" sz="1600" dirty="0" smtClean="0">
                <a:solidFill>
                  <a:schemeClr val="tx1"/>
                </a:solidFill>
              </a:rPr>
              <a:t>of fully locally assembled </a:t>
            </a:r>
            <a:r>
              <a:rPr lang="en-GB" sz="1600" dirty="0">
                <a:solidFill>
                  <a:schemeClr val="tx1"/>
                </a:solidFill>
              </a:rPr>
              <a:t>as aforesaid has passed the quality standards and meet the European standards </a:t>
            </a:r>
            <a:r>
              <a:rPr lang="en-GB" sz="1600" b="1" dirty="0">
                <a:solidFill>
                  <a:schemeClr val="tx1"/>
                </a:solidFill>
              </a:rPr>
              <a:t>ANSI 109.1, BS EN 1359:2017 and </a:t>
            </a:r>
            <a:r>
              <a:rPr lang="en-GB" sz="1600" b="1" dirty="0" smtClean="0">
                <a:solidFill>
                  <a:schemeClr val="tx1"/>
                </a:solidFill>
              </a:rPr>
              <a:t>OIML-R137-1-2-e12.c</a:t>
            </a:r>
            <a:endParaRPr lang="en-US" sz="1600" b="1" dirty="0">
              <a:solidFill>
                <a:schemeClr val="tx1"/>
              </a:solidFill>
            </a:endParaRPr>
          </a:p>
        </p:txBody>
      </p:sp>
      <p:pic>
        <p:nvPicPr>
          <p:cNvPr id="3" name="Picture 2"/>
          <p:cNvPicPr>
            <a:picLocks noChangeAspect="1"/>
          </p:cNvPicPr>
          <p:nvPr/>
        </p:nvPicPr>
        <p:blipFill>
          <a:blip r:embed="rId3"/>
          <a:stretch>
            <a:fillRect/>
          </a:stretch>
        </p:blipFill>
        <p:spPr>
          <a:xfrm>
            <a:off x="7216617" y="1065940"/>
            <a:ext cx="1670839" cy="2224806"/>
          </a:xfrm>
          <a:prstGeom prst="rect">
            <a:avLst/>
          </a:prstGeom>
        </p:spPr>
      </p:pic>
      <p:pic>
        <p:nvPicPr>
          <p:cNvPr id="6" name="Picture 5"/>
          <p:cNvPicPr>
            <a:picLocks noChangeAspect="1"/>
          </p:cNvPicPr>
          <p:nvPr/>
        </p:nvPicPr>
        <p:blipFill rotWithShape="1">
          <a:blip r:embed="rId4"/>
          <a:srcRect t="4787"/>
          <a:stretch/>
        </p:blipFill>
        <p:spPr>
          <a:xfrm>
            <a:off x="9911679" y="2859545"/>
            <a:ext cx="1896472" cy="2082161"/>
          </a:xfrm>
          <a:prstGeom prst="rect">
            <a:avLst/>
          </a:prstGeom>
        </p:spPr>
      </p:pic>
      <p:sp>
        <p:nvSpPr>
          <p:cNvPr id="8" name="TextBox 7"/>
          <p:cNvSpPr txBox="1"/>
          <p:nvPr/>
        </p:nvSpPr>
        <p:spPr>
          <a:xfrm>
            <a:off x="7265468" y="3308825"/>
            <a:ext cx="2238368" cy="276999"/>
          </a:xfrm>
          <a:prstGeom prst="rect">
            <a:avLst/>
          </a:prstGeom>
          <a:noFill/>
        </p:spPr>
        <p:txBody>
          <a:bodyPr wrap="square" rtlCol="0">
            <a:spAutoFit/>
          </a:bodyPr>
          <a:lstStyle/>
          <a:p>
            <a:r>
              <a:rPr lang="en-GB" sz="1200" b="1" dirty="0" smtClean="0">
                <a:solidFill>
                  <a:srgbClr val="002060"/>
                </a:solidFill>
                <a:latin typeface="Verdana" panose="020B0604030504040204" pitchFamily="34" charset="0"/>
                <a:ea typeface="Verdana" panose="020B0604030504040204" pitchFamily="34" charset="0"/>
              </a:rPr>
              <a:t>G-1.6 Gas Meter</a:t>
            </a:r>
            <a:endParaRPr lang="en-US" sz="1200" b="1" dirty="0">
              <a:solidFill>
                <a:srgbClr val="002060"/>
              </a:solidFill>
              <a:latin typeface="Verdana" panose="020B0604030504040204" pitchFamily="34" charset="0"/>
              <a:ea typeface="Verdana" panose="020B0604030504040204" pitchFamily="34" charset="0"/>
            </a:endParaRPr>
          </a:p>
        </p:txBody>
      </p:sp>
      <p:sp>
        <p:nvSpPr>
          <p:cNvPr id="18" name="TextBox 17"/>
          <p:cNvSpPr txBox="1"/>
          <p:nvPr/>
        </p:nvSpPr>
        <p:spPr>
          <a:xfrm>
            <a:off x="9739316" y="4971421"/>
            <a:ext cx="2238368" cy="461665"/>
          </a:xfrm>
          <a:prstGeom prst="rect">
            <a:avLst/>
          </a:prstGeom>
          <a:noFill/>
        </p:spPr>
        <p:txBody>
          <a:bodyPr wrap="square" rtlCol="0">
            <a:spAutoFit/>
          </a:bodyPr>
          <a:lstStyle/>
          <a:p>
            <a:pPr algn="ctr"/>
            <a:r>
              <a:rPr lang="en-GB" sz="1200" b="1" dirty="0" smtClean="0">
                <a:solidFill>
                  <a:srgbClr val="002060"/>
                </a:solidFill>
                <a:latin typeface="Verdana" panose="020B0604030504040204" pitchFamily="34" charset="0"/>
                <a:ea typeface="Verdana" panose="020B0604030504040204" pitchFamily="34" charset="0"/>
              </a:rPr>
              <a:t>AMR enabled G-4 Gas Meter</a:t>
            </a:r>
            <a:endParaRPr lang="en-US" sz="1200" b="1" dirty="0">
              <a:solidFill>
                <a:srgbClr val="002060"/>
              </a:solidFill>
              <a:latin typeface="Verdana" panose="020B0604030504040204" pitchFamily="34" charset="0"/>
              <a:ea typeface="Verdana" panose="020B0604030504040204" pitchFamily="34" charset="0"/>
            </a:endParaRPr>
          </a:p>
        </p:txBody>
      </p:sp>
      <p:pic>
        <p:nvPicPr>
          <p:cNvPr id="13" name="Picture 2"/>
          <p:cNvPicPr>
            <a:picLocks noChangeAspect="1" noChangeArrowheads="1"/>
          </p:cNvPicPr>
          <p:nvPr/>
        </p:nvPicPr>
        <p:blipFill>
          <a:blip r:embed="rId5" cstate="print"/>
          <a:srcRect/>
          <a:stretch>
            <a:fillRect/>
          </a:stretch>
        </p:blipFill>
        <p:spPr bwMode="auto">
          <a:xfrm>
            <a:off x="9625518" y="1458614"/>
            <a:ext cx="1232982" cy="923546"/>
          </a:xfrm>
          <a:prstGeom prst="rect">
            <a:avLst/>
          </a:prstGeom>
          <a:noFill/>
          <a:ln w="25400">
            <a:solidFill>
              <a:srgbClr val="006600"/>
            </a:solidFill>
            <a:miter lim="800000"/>
            <a:headEnd/>
            <a:tailEnd/>
          </a:ln>
          <a:effectLst>
            <a:innerShdw blurRad="114300">
              <a:prstClr val="black"/>
            </a:innerShdw>
          </a:effectLst>
        </p:spPr>
      </p:pic>
      <p:pic>
        <p:nvPicPr>
          <p:cNvPr id="14" name="Picture 2"/>
          <p:cNvPicPr>
            <a:picLocks noChangeAspect="1" noChangeArrowheads="1"/>
          </p:cNvPicPr>
          <p:nvPr/>
        </p:nvPicPr>
        <p:blipFill>
          <a:blip r:embed="rId6" cstate="print"/>
          <a:srcRect/>
          <a:stretch>
            <a:fillRect/>
          </a:stretch>
        </p:blipFill>
        <p:spPr bwMode="auto">
          <a:xfrm>
            <a:off x="7265468" y="4436293"/>
            <a:ext cx="1668945" cy="1701884"/>
          </a:xfrm>
          <a:prstGeom prst="rect">
            <a:avLst/>
          </a:prstGeom>
          <a:noFill/>
          <a:ln w="9525">
            <a:noFill/>
            <a:miter lim="800000"/>
            <a:headEnd/>
            <a:tailEnd/>
          </a:ln>
          <a:effectLst/>
        </p:spPr>
      </p:pic>
      <p:sp>
        <p:nvSpPr>
          <p:cNvPr id="15" name="TextBox 14"/>
          <p:cNvSpPr txBox="1"/>
          <p:nvPr/>
        </p:nvSpPr>
        <p:spPr>
          <a:xfrm>
            <a:off x="6951395" y="6041637"/>
            <a:ext cx="2238368" cy="461665"/>
          </a:xfrm>
          <a:prstGeom prst="rect">
            <a:avLst/>
          </a:prstGeom>
          <a:noFill/>
        </p:spPr>
        <p:txBody>
          <a:bodyPr wrap="square" rtlCol="0">
            <a:spAutoFit/>
          </a:bodyPr>
          <a:lstStyle/>
          <a:p>
            <a:pPr algn="ctr"/>
            <a:r>
              <a:rPr lang="en-GB" sz="1200" b="1" dirty="0" smtClean="0">
                <a:solidFill>
                  <a:srgbClr val="002060"/>
                </a:solidFill>
                <a:latin typeface="Verdana" panose="020B0604030504040204" pitchFamily="34" charset="0"/>
                <a:ea typeface="Verdana" panose="020B0604030504040204" pitchFamily="34" charset="0"/>
              </a:rPr>
              <a:t>G-6 Gas Meter (Next Target)</a:t>
            </a:r>
            <a:endParaRPr lang="en-US" sz="1200" b="1" dirty="0">
              <a:solidFill>
                <a:srgbClr val="002060"/>
              </a:solidFill>
              <a:latin typeface="Verdana" panose="020B0604030504040204" pitchFamily="34" charset="0"/>
              <a:ea typeface="Verdana" panose="020B0604030504040204" pitchFamily="34" charset="0"/>
            </a:endParaRPr>
          </a:p>
        </p:txBody>
      </p:sp>
      <p:sp>
        <p:nvSpPr>
          <p:cNvPr id="5" name="Oval 4"/>
          <p:cNvSpPr/>
          <p:nvPr/>
        </p:nvSpPr>
        <p:spPr>
          <a:xfrm>
            <a:off x="9478239" y="2859545"/>
            <a:ext cx="647032" cy="6207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rotWithShape="1">
          <a:blip r:embed="rId7" cstate="print">
            <a:extLst>
              <a:ext uri="{28A0092B-C50C-407E-A947-70E740481C1C}">
                <a14:useLocalDpi xmlns:a14="http://schemas.microsoft.com/office/drawing/2010/main" val="0"/>
              </a:ext>
            </a:extLst>
          </a:blip>
          <a:srcRect t="15631" b="15906"/>
          <a:stretch/>
        </p:blipFill>
        <p:spPr>
          <a:xfrm>
            <a:off x="8657703" y="3702416"/>
            <a:ext cx="1181566" cy="807373"/>
          </a:xfrm>
          <a:prstGeom prst="rect">
            <a:avLst/>
          </a:prstGeom>
        </p:spPr>
      </p:pic>
    </p:spTree>
    <p:extLst>
      <p:ext uri="{BB962C8B-B14F-4D97-AF65-F5344CB8AC3E}">
        <p14:creationId xmlns:p14="http://schemas.microsoft.com/office/powerpoint/2010/main" val="173395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NEW SSGC LOGO copy.png"/>
          <p:cNvPicPr/>
          <p:nvPr/>
        </p:nvPicPr>
        <p:blipFill>
          <a:blip r:embed="rId2"/>
          <a:stretch>
            <a:fillRect/>
          </a:stretch>
        </p:blipFill>
        <p:spPr>
          <a:xfrm>
            <a:off x="9759633" y="47713"/>
            <a:ext cx="2197735" cy="781685"/>
          </a:xfrm>
          <a:prstGeom prst="rect">
            <a:avLst/>
          </a:prstGeom>
        </p:spPr>
      </p:pic>
      <p:sp>
        <p:nvSpPr>
          <p:cNvPr id="28" name="Footer Placeholder 27"/>
          <p:cNvSpPr>
            <a:spLocks noGrp="1"/>
          </p:cNvSpPr>
          <p:nvPr>
            <p:ph type="ftr" sz="quarter" idx="11"/>
          </p:nvPr>
        </p:nvSpPr>
        <p:spPr>
          <a:xfrm>
            <a:off x="513636" y="6356350"/>
            <a:ext cx="10868732" cy="365125"/>
          </a:xfrm>
        </p:spPr>
        <p:txBody>
          <a:bodyPr/>
          <a:lstStyle/>
          <a:p>
            <a:pPr algn="l"/>
            <a:r>
              <a:rPr lang="en-GB"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SUI SOUTHERN GAS COMPANY LIMTED                           |CORPORATE BRIEFING|                                      Web: WWW.SSGC.COM.PK</a:t>
            </a:r>
            <a:endParaRPr lang="en-US"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15</a:t>
            </a:fld>
            <a:endParaRPr lang="en-US" dirty="0"/>
          </a:p>
        </p:txBody>
      </p:sp>
      <p:sp>
        <p:nvSpPr>
          <p:cNvPr id="29" name="Rounded Rectangle 28"/>
          <p:cNvSpPr/>
          <p:nvPr/>
        </p:nvSpPr>
        <p:spPr>
          <a:xfrm>
            <a:off x="513636" y="188735"/>
            <a:ext cx="8233878" cy="8170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SSGC AE – New Venture</a:t>
            </a:r>
          </a:p>
        </p:txBody>
      </p:sp>
      <p:sp>
        <p:nvSpPr>
          <p:cNvPr id="31" name="Rounded Rectangle 30"/>
          <p:cNvSpPr/>
          <p:nvPr/>
        </p:nvSpPr>
        <p:spPr>
          <a:xfrm>
            <a:off x="83419" y="1111139"/>
            <a:ext cx="7231781" cy="2775336"/>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marL="257175" lvl="0" indent="-257175" algn="just">
              <a:spcAft>
                <a:spcPts val="900"/>
              </a:spcAft>
              <a:buSzPct val="80000"/>
              <a:buFont typeface="Wingdings" panose="05000000000000000000" pitchFamily="2" charset="2"/>
              <a:buChar char="v"/>
            </a:pPr>
            <a:r>
              <a:rPr lang="en-US" sz="1500" spc="60" dirty="0">
                <a:ln w="11430"/>
              </a:rPr>
              <a:t>Bringing Unallocated </a:t>
            </a:r>
            <a:r>
              <a:rPr lang="en-US" sz="1500" spc="60" dirty="0" smtClean="0">
                <a:ln w="11430"/>
              </a:rPr>
              <a:t>Gases to consumers on competitive terms</a:t>
            </a:r>
            <a:endParaRPr lang="en-US" sz="1500" spc="60" dirty="0">
              <a:ln w="11430"/>
            </a:endParaRPr>
          </a:p>
          <a:p>
            <a:pPr marL="257175" indent="-257175" algn="just">
              <a:spcAft>
                <a:spcPts val="900"/>
              </a:spcAft>
              <a:buSzPct val="80000"/>
              <a:buFont typeface="Wingdings" panose="05000000000000000000" pitchFamily="2" charset="2"/>
              <a:buChar char="v"/>
            </a:pPr>
            <a:r>
              <a:rPr lang="en-US" sz="1500" spc="60" dirty="0" smtClean="0">
                <a:ln w="11430"/>
              </a:rPr>
              <a:t>Nitrogen </a:t>
            </a:r>
            <a:r>
              <a:rPr lang="en-US" sz="1500" spc="60" dirty="0">
                <a:ln w="11430"/>
              </a:rPr>
              <a:t>Production </a:t>
            </a:r>
            <a:r>
              <a:rPr lang="en-US" sz="1500" spc="60" dirty="0" smtClean="0">
                <a:ln w="11430"/>
              </a:rPr>
              <a:t>for optimization of gas specifications in exchange of natural gas for intelligent utilization </a:t>
            </a:r>
          </a:p>
          <a:p>
            <a:pPr marL="257175" indent="-257175" algn="just">
              <a:spcAft>
                <a:spcPts val="900"/>
              </a:spcAft>
              <a:buSzPct val="80000"/>
              <a:buFont typeface="Wingdings" panose="05000000000000000000" pitchFamily="2" charset="2"/>
              <a:buChar char="v"/>
            </a:pPr>
            <a:r>
              <a:rPr lang="en-US" sz="1500" spc="60" dirty="0" smtClean="0">
                <a:ln w="11430"/>
              </a:rPr>
              <a:t>Purchase </a:t>
            </a:r>
            <a:r>
              <a:rPr lang="en-US" sz="1500" spc="60" dirty="0">
                <a:ln w="11430"/>
              </a:rPr>
              <a:t>of Biogas/ Biomethane (RNG) – BOO Model</a:t>
            </a:r>
          </a:p>
          <a:p>
            <a:pPr marL="257175" indent="-257175" algn="just">
              <a:spcAft>
                <a:spcPts val="900"/>
              </a:spcAft>
              <a:buSzPct val="80000"/>
              <a:buFont typeface="Wingdings" panose="05000000000000000000" pitchFamily="2" charset="2"/>
              <a:buChar char="v"/>
            </a:pPr>
            <a:r>
              <a:rPr lang="en-US" sz="1500" spc="60" dirty="0" smtClean="0">
                <a:ln w="11430"/>
              </a:rPr>
              <a:t>Power </a:t>
            </a:r>
            <a:r>
              <a:rPr lang="en-US" sz="1500" spc="60" dirty="0">
                <a:ln w="11430"/>
              </a:rPr>
              <a:t>Generation at SMSs – Pressure Harnessing Method</a:t>
            </a:r>
          </a:p>
          <a:p>
            <a:pPr marL="257175" indent="-257175" algn="just">
              <a:spcAft>
                <a:spcPts val="900"/>
              </a:spcAft>
              <a:buSzPct val="80000"/>
              <a:buFont typeface="Wingdings" panose="05000000000000000000" pitchFamily="2" charset="2"/>
              <a:buChar char="v"/>
            </a:pPr>
            <a:r>
              <a:rPr lang="en-US" sz="1500" spc="60" dirty="0" smtClean="0">
                <a:ln w="11430"/>
              </a:rPr>
              <a:t>Production </a:t>
            </a:r>
            <a:r>
              <a:rPr lang="en-US" sz="1500" spc="60" dirty="0">
                <a:ln w="11430"/>
              </a:rPr>
              <a:t>&amp; Sale of Renewable Hydrogen – Green Fuel</a:t>
            </a:r>
          </a:p>
          <a:p>
            <a:pPr marL="257175" indent="-257175" algn="just">
              <a:spcAft>
                <a:spcPts val="900"/>
              </a:spcAft>
              <a:buSzPct val="80000"/>
              <a:buFont typeface="Wingdings" panose="05000000000000000000" pitchFamily="2" charset="2"/>
              <a:buChar char="v"/>
            </a:pPr>
            <a:r>
              <a:rPr lang="en-US" sz="1500" spc="60" dirty="0" smtClean="0">
                <a:ln w="11430"/>
              </a:rPr>
              <a:t>Power </a:t>
            </a:r>
            <a:r>
              <a:rPr lang="en-US" sz="1500" spc="60" dirty="0">
                <a:ln w="11430"/>
              </a:rPr>
              <a:t>Generation from Waste  – WHRS Method </a:t>
            </a:r>
            <a:endParaRPr lang="en-US" sz="1500" spc="60" dirty="0">
              <a:ln w="11430"/>
              <a:solidFill>
                <a:srgbClr val="FF0000"/>
              </a:solidFill>
              <a:ea typeface="Tahoma" pitchFamily="34" charset="0"/>
              <a:cs typeface="Tahoma" pitchFamily="34" charset="0"/>
            </a:endParaRPr>
          </a:p>
          <a:p>
            <a:pPr marL="257175" indent="-257175" algn="just">
              <a:spcAft>
                <a:spcPts val="900"/>
              </a:spcAft>
              <a:buSzPct val="80000"/>
              <a:buFont typeface="Wingdings" panose="05000000000000000000" pitchFamily="2" charset="2"/>
              <a:buChar char="v"/>
            </a:pPr>
            <a:r>
              <a:rPr lang="en-US" sz="1500" spc="60" dirty="0" smtClean="0">
                <a:ln w="11430"/>
              </a:rPr>
              <a:t>Coal </a:t>
            </a:r>
            <a:r>
              <a:rPr lang="en-US" sz="1500" spc="60" dirty="0">
                <a:ln w="11430"/>
              </a:rPr>
              <a:t>to Gas (C2G</a:t>
            </a:r>
            <a:r>
              <a:rPr lang="en-US" sz="1500" spc="60" dirty="0" smtClean="0">
                <a:ln w="11430"/>
              </a:rPr>
              <a:t>) and Coal </a:t>
            </a:r>
            <a:r>
              <a:rPr lang="en-US" sz="1500" spc="60" dirty="0">
                <a:ln w="11430"/>
              </a:rPr>
              <a:t>to Liquid (C2L) </a:t>
            </a:r>
          </a:p>
        </p:txBody>
      </p:sp>
      <p:sp>
        <p:nvSpPr>
          <p:cNvPr id="7" name="object 15">
            <a:extLst>
              <a:ext uri="{FF2B5EF4-FFF2-40B4-BE49-F238E27FC236}">
                <a16:creationId xmlns:a16="http://schemas.microsoft.com/office/drawing/2014/main" id="{9C646915-8555-4B0A-7D20-F424B40EA216}"/>
              </a:ext>
            </a:extLst>
          </p:cNvPr>
          <p:cNvSpPr/>
          <p:nvPr/>
        </p:nvSpPr>
        <p:spPr>
          <a:xfrm>
            <a:off x="7416800" y="1182243"/>
            <a:ext cx="4682288" cy="944899"/>
          </a:xfrm>
          <a:prstGeom prst="rect">
            <a:avLst/>
          </a:prstGeom>
          <a:blipFill>
            <a:blip r:embed="rId3" cstate="print"/>
            <a:stretch>
              <a:fillRect/>
            </a:stretch>
          </a:blipFill>
          <a:ln>
            <a:solidFill>
              <a:schemeClr val="tx1"/>
            </a:solidFill>
          </a:ln>
        </p:spPr>
        <p:txBody>
          <a:bodyPr wrap="square" lIns="0" tIns="0" rIns="0" bIns="0" rtlCol="0">
            <a:noAutofit/>
          </a:bodyPr>
          <a:lstStyle/>
          <a:p>
            <a:endParaRPr dirty="0">
              <a:latin typeface="+mn-lt"/>
            </a:endParaRPr>
          </a:p>
        </p:txBody>
      </p:sp>
      <p:pic>
        <p:nvPicPr>
          <p:cNvPr id="8" name="Picture 7"/>
          <p:cNvPicPr/>
          <p:nvPr/>
        </p:nvPicPr>
        <p:blipFill>
          <a:blip r:embed="rId4"/>
          <a:stretch>
            <a:fillRect/>
          </a:stretch>
        </p:blipFill>
        <p:spPr>
          <a:xfrm>
            <a:off x="7416800" y="2303565"/>
            <a:ext cx="2204720" cy="1293075"/>
          </a:xfrm>
          <a:prstGeom prst="rect">
            <a:avLst/>
          </a:prstGeom>
          <a:ln>
            <a:solidFill>
              <a:schemeClr val="tx1"/>
            </a:solidFill>
          </a:ln>
        </p:spPr>
      </p:pic>
      <p:pic>
        <p:nvPicPr>
          <p:cNvPr id="9" name="Picture 5" descr="coa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23120" y="2303564"/>
            <a:ext cx="2375968" cy="12880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6"/>
          <a:srcRect l="11250" t="33704" r="23751" b="15926"/>
          <a:stretch/>
        </p:blipFill>
        <p:spPr>
          <a:xfrm>
            <a:off x="9255760" y="3665227"/>
            <a:ext cx="2843328" cy="1363973"/>
          </a:xfrm>
          <a:prstGeom prst="rect">
            <a:avLst/>
          </a:prstGeom>
          <a:ln>
            <a:solidFill>
              <a:schemeClr val="tx1"/>
            </a:solidFill>
          </a:ln>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16800" y="3681465"/>
            <a:ext cx="1737360" cy="1347735"/>
          </a:xfrm>
          <a:prstGeom prst="rect">
            <a:avLst/>
          </a:prstGeom>
          <a:ln>
            <a:solidFill>
              <a:schemeClr val="tx1"/>
            </a:solidFill>
          </a:ln>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21520" y="5120640"/>
            <a:ext cx="2477568" cy="1029925"/>
          </a:xfrm>
          <a:prstGeom prst="rect">
            <a:avLst/>
          </a:prstGeom>
          <a:ln>
            <a:solidFill>
              <a:schemeClr val="tx1"/>
            </a:solidFill>
          </a:ln>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21354" y="5122896"/>
            <a:ext cx="1838960" cy="1027669"/>
          </a:xfrm>
          <a:prstGeom prst="rect">
            <a:avLst/>
          </a:prstGeom>
          <a:ln>
            <a:solidFill>
              <a:schemeClr val="tx1"/>
            </a:solidFill>
          </a:ln>
        </p:spPr>
      </p:pic>
      <p:pic>
        <p:nvPicPr>
          <p:cNvPr id="14" name="Picture 13">
            <a:extLst>
              <a:ext uri="{FF2B5EF4-FFF2-40B4-BE49-F238E27FC236}">
                <a16:creationId xmlns:a16="http://schemas.microsoft.com/office/drawing/2014/main" id="{80DD1029-9A39-5FEF-7FCE-43E4E79E918C}"/>
              </a:ext>
            </a:extLst>
          </p:cNvPr>
          <p:cNvPicPr>
            <a:picLocks noChangeAspect="1"/>
          </p:cNvPicPr>
          <p:nvPr/>
        </p:nvPicPr>
        <p:blipFill>
          <a:blip r:embed="rId10"/>
          <a:stretch>
            <a:fillRect/>
          </a:stretch>
        </p:blipFill>
        <p:spPr>
          <a:xfrm>
            <a:off x="1380872" y="3962584"/>
            <a:ext cx="4567130" cy="2317657"/>
          </a:xfrm>
          <a:prstGeom prst="rect">
            <a:avLst/>
          </a:prstGeom>
          <a:ln>
            <a:solidFill>
              <a:schemeClr val="tx1"/>
            </a:solidFill>
          </a:ln>
        </p:spPr>
      </p:pic>
    </p:spTree>
    <p:extLst>
      <p:ext uri="{BB962C8B-B14F-4D97-AF65-F5344CB8AC3E}">
        <p14:creationId xmlns:p14="http://schemas.microsoft.com/office/powerpoint/2010/main" val="3317377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16</a:t>
            </a:fld>
            <a:endParaRPr lang="en-US" dirty="0"/>
          </a:p>
        </p:txBody>
      </p:sp>
      <p:sp>
        <p:nvSpPr>
          <p:cNvPr id="4" name="Rounded Rectangle 3"/>
          <p:cNvSpPr/>
          <p:nvPr/>
        </p:nvSpPr>
        <p:spPr>
          <a:xfrm>
            <a:off x="663620" y="128976"/>
            <a:ext cx="9326606"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SSGC LPG (PVT) LIMITED</a:t>
            </a:r>
          </a:p>
        </p:txBody>
      </p:sp>
      <p:sp>
        <p:nvSpPr>
          <p:cNvPr id="7" name="Rounded Rectangle 6"/>
          <p:cNvSpPr/>
          <p:nvPr/>
        </p:nvSpPr>
        <p:spPr>
          <a:xfrm>
            <a:off x="299677" y="939907"/>
            <a:ext cx="5543542" cy="5300836"/>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0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  </a:t>
            </a:r>
            <a:r>
              <a:rPr lang="en-US" sz="2800" spc="60" dirty="0" smtClean="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ACCOMPLISHMENTS</a:t>
            </a:r>
            <a:endParaRPr lang="en-GB" sz="1200" b="1" dirty="0"/>
          </a:p>
          <a:p>
            <a:pPr marL="171450" indent="-171450" algn="just">
              <a:buFont typeface="Wingdings" panose="05000000000000000000" pitchFamily="2" charset="2"/>
              <a:buChar char="v"/>
            </a:pPr>
            <a:r>
              <a:rPr lang="en-US" sz="1400" dirty="0"/>
              <a:t>SLL started its own imports in February 2020 and has grown its volumes in terms of </a:t>
            </a:r>
            <a:r>
              <a:rPr lang="en-US" sz="1400" dirty="0" smtClean="0"/>
              <a:t>imports</a:t>
            </a:r>
            <a:endParaRPr lang="en-US" sz="1400" dirty="0"/>
          </a:p>
          <a:p>
            <a:pPr marL="171450" indent="-171450" algn="just">
              <a:buFont typeface="Wingdings" panose="05000000000000000000" pitchFamily="2" charset="2"/>
              <a:buChar char="v"/>
            </a:pPr>
            <a:r>
              <a:rPr lang="en-US" sz="1400" b="1" dirty="0"/>
              <a:t>Net Equity has increased three times in last Five </a:t>
            </a:r>
            <a:r>
              <a:rPr lang="en-US" sz="1400" b="1" dirty="0" smtClean="0"/>
              <a:t>Years</a:t>
            </a:r>
            <a:endParaRPr lang="en-US" sz="1400" b="1" dirty="0"/>
          </a:p>
          <a:p>
            <a:pPr marL="171450" indent="-171450" algn="just">
              <a:buFont typeface="Wingdings" panose="05000000000000000000" pitchFamily="2" charset="2"/>
              <a:buChar char="v"/>
            </a:pPr>
            <a:r>
              <a:rPr lang="en-US" sz="1400" dirty="0"/>
              <a:t>In last nine months specially in winters SLL has shown a significant growth in terms of imports and has become the leading LPG importer in </a:t>
            </a:r>
            <a:r>
              <a:rPr lang="en-US" sz="1400" dirty="0" smtClean="0"/>
              <a:t>Pakistan</a:t>
            </a:r>
            <a:endParaRPr lang="en-US" sz="1400" dirty="0"/>
          </a:p>
          <a:p>
            <a:pPr marL="171450" indent="-171450" algn="just">
              <a:buFont typeface="Wingdings" panose="05000000000000000000" pitchFamily="2" charset="2"/>
              <a:buChar char="v"/>
            </a:pPr>
            <a:r>
              <a:rPr lang="en-US" sz="1400" b="1" dirty="0"/>
              <a:t>Market Share – Led the Terminal business with 64% share and improved the LPG sale market from 2.5% to </a:t>
            </a:r>
            <a:r>
              <a:rPr lang="en-US" sz="1400" b="1" dirty="0" smtClean="0"/>
              <a:t>7</a:t>
            </a:r>
            <a:r>
              <a:rPr lang="en-US" sz="1400" b="1" dirty="0"/>
              <a:t> </a:t>
            </a:r>
            <a:r>
              <a:rPr lang="en-US" sz="1400" b="1" dirty="0" smtClean="0"/>
              <a:t>%</a:t>
            </a:r>
            <a:endParaRPr lang="en-US" sz="1400" b="1" dirty="0"/>
          </a:p>
          <a:p>
            <a:pPr marL="214313" indent="-214313" algn="just">
              <a:spcBef>
                <a:spcPts val="225"/>
              </a:spcBef>
              <a:spcAft>
                <a:spcPts val="225"/>
              </a:spcAft>
              <a:buFont typeface="Wingdings" panose="05000000000000000000" pitchFamily="2" charset="2"/>
              <a:buChar char="v"/>
            </a:pPr>
            <a:r>
              <a:rPr lang="en-US" sz="1400" dirty="0"/>
              <a:t>SLL, in Dec 2022, opened a Brand Shop in DHA Karachi to showcase different sizes of </a:t>
            </a:r>
            <a:r>
              <a:rPr lang="en-US" sz="1400" dirty="0" smtClean="0"/>
              <a:t>cylinders </a:t>
            </a:r>
            <a:r>
              <a:rPr lang="en-US" sz="1400" dirty="0"/>
              <a:t>and Safety literature that can help consumer to use it safely. This shop will also be an avenue to take orders from the walk-in customers; Established 2 warehouses and arranged 6 delivery vans for Home Delivery (HD) in Karachi</a:t>
            </a:r>
          </a:p>
          <a:p>
            <a:pPr marL="214313" indent="-214313" algn="just">
              <a:spcBef>
                <a:spcPts val="225"/>
              </a:spcBef>
              <a:spcAft>
                <a:spcPts val="225"/>
              </a:spcAft>
              <a:buFont typeface="Wingdings" panose="05000000000000000000" pitchFamily="2" charset="2"/>
              <a:buChar char="v"/>
            </a:pPr>
            <a:r>
              <a:rPr lang="en-US" sz="1400" dirty="0"/>
              <a:t>SSGC’s help line has been used 24/7 to take orders in addition to the SLL website/app where the orders can directly be </a:t>
            </a:r>
            <a:r>
              <a:rPr lang="en-US" sz="1400" dirty="0" smtClean="0"/>
              <a:t>placed</a:t>
            </a:r>
            <a:endParaRPr lang="en-US" sz="1400" dirty="0"/>
          </a:p>
          <a:p>
            <a:pPr marL="214313" indent="-214313" algn="just">
              <a:spcBef>
                <a:spcPts val="225"/>
              </a:spcBef>
              <a:spcAft>
                <a:spcPts val="225"/>
              </a:spcAft>
              <a:buFont typeface="Wingdings" panose="05000000000000000000" pitchFamily="2" charset="2"/>
              <a:buChar char="v"/>
            </a:pPr>
            <a:r>
              <a:rPr lang="en-US" sz="1400" dirty="0"/>
              <a:t>Social media presence enhanced thru LinkedIn, FB, Instagram</a:t>
            </a:r>
          </a:p>
          <a:p>
            <a:pPr marL="214313" indent="-214313" algn="just">
              <a:spcBef>
                <a:spcPts val="225"/>
              </a:spcBef>
              <a:spcAft>
                <a:spcPts val="225"/>
              </a:spcAft>
              <a:buFont typeface="Wingdings" panose="05000000000000000000" pitchFamily="2" charset="2"/>
              <a:buChar char="v"/>
            </a:pPr>
            <a:r>
              <a:rPr lang="en-US" sz="1400" dirty="0"/>
              <a:t>SLL has signed an agreement with SNGPL for supply of 100,000 cylinders and LPG at various bottling plants in SNGPL’s franchise area on Ministry’s </a:t>
            </a:r>
            <a:r>
              <a:rPr lang="en-US" sz="1400" dirty="0" smtClean="0"/>
              <a:t>instructions. 59,003 </a:t>
            </a:r>
            <a:r>
              <a:rPr lang="en-US" sz="1400" dirty="0"/>
              <a:t>cylinders filled with LPG already provided in last 4 months</a:t>
            </a:r>
          </a:p>
        </p:txBody>
      </p:sp>
      <p:graphicFrame>
        <p:nvGraphicFramePr>
          <p:cNvPr id="8" name="Table 5">
            <a:extLst>
              <a:ext uri="{FF2B5EF4-FFF2-40B4-BE49-F238E27FC236}">
                <a16:creationId xmlns:a16="http://schemas.microsoft.com/office/drawing/2014/main" id="{F4C58A87-E68A-3E8D-AE03-2AAF27AA9D74}"/>
              </a:ext>
            </a:extLst>
          </p:cNvPr>
          <p:cNvGraphicFramePr>
            <a:graphicFrameLocks noGrp="1"/>
          </p:cNvGraphicFramePr>
          <p:nvPr>
            <p:extLst>
              <p:ext uri="{D42A27DB-BD31-4B8C-83A1-F6EECF244321}">
                <p14:modId xmlns:p14="http://schemas.microsoft.com/office/powerpoint/2010/main" val="587405585"/>
              </p:ext>
            </p:extLst>
          </p:nvPr>
        </p:nvGraphicFramePr>
        <p:xfrm>
          <a:off x="5948002" y="4331094"/>
          <a:ext cx="5742647" cy="1909649"/>
        </p:xfrm>
        <a:graphic>
          <a:graphicData uri="http://schemas.openxmlformats.org/drawingml/2006/table">
            <a:tbl>
              <a:tblPr firstRow="1" bandRow="1">
                <a:tableStyleId>{F5AB1C69-6EDB-4FF4-983F-18BD219EF322}</a:tableStyleId>
              </a:tblPr>
              <a:tblGrid>
                <a:gridCol w="2358986">
                  <a:extLst>
                    <a:ext uri="{9D8B030D-6E8A-4147-A177-3AD203B41FA5}">
                      <a16:colId xmlns:a16="http://schemas.microsoft.com/office/drawing/2014/main" val="3641087431"/>
                    </a:ext>
                  </a:extLst>
                </a:gridCol>
                <a:gridCol w="1044239">
                  <a:extLst>
                    <a:ext uri="{9D8B030D-6E8A-4147-A177-3AD203B41FA5}">
                      <a16:colId xmlns:a16="http://schemas.microsoft.com/office/drawing/2014/main" val="1939484645"/>
                    </a:ext>
                  </a:extLst>
                </a:gridCol>
                <a:gridCol w="1076620">
                  <a:extLst>
                    <a:ext uri="{9D8B030D-6E8A-4147-A177-3AD203B41FA5}">
                      <a16:colId xmlns:a16="http://schemas.microsoft.com/office/drawing/2014/main" val="1871923806"/>
                    </a:ext>
                  </a:extLst>
                </a:gridCol>
                <a:gridCol w="1262802">
                  <a:extLst>
                    <a:ext uri="{9D8B030D-6E8A-4147-A177-3AD203B41FA5}">
                      <a16:colId xmlns:a16="http://schemas.microsoft.com/office/drawing/2014/main" val="2292680256"/>
                    </a:ext>
                  </a:extLst>
                </a:gridCol>
              </a:tblGrid>
              <a:tr h="547785">
                <a:tc>
                  <a:txBody>
                    <a:bodyPr/>
                    <a:lstStyle/>
                    <a:p>
                      <a:endParaRPr lang="en-PK" sz="1200" dirty="0">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solidFill>
                            <a:schemeClr val="accent2"/>
                          </a:solidFill>
                          <a:latin typeface="+mn-lt"/>
                        </a:rPr>
                        <a:t>FY2022 Actual</a:t>
                      </a:r>
                      <a:endParaRPr lang="en-PK" sz="1200" dirty="0">
                        <a:solidFill>
                          <a:schemeClr val="accent2"/>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solidFill>
                            <a:schemeClr val="accent2"/>
                          </a:solidFill>
                          <a:latin typeface="+mn-lt"/>
                        </a:rPr>
                        <a:t>FY2023 Target</a:t>
                      </a:r>
                      <a:endParaRPr lang="en-PK" sz="1200" dirty="0">
                        <a:solidFill>
                          <a:schemeClr val="accent2"/>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solidFill>
                            <a:schemeClr val="accent2"/>
                          </a:solidFill>
                          <a:latin typeface="+mn-lt"/>
                        </a:rPr>
                        <a:t>FY2023 Actual March</a:t>
                      </a:r>
                      <a:endParaRPr lang="en-PK" sz="1200" dirty="0">
                        <a:solidFill>
                          <a:schemeClr val="accent2"/>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0324742"/>
                  </a:ext>
                </a:extLst>
              </a:tr>
              <a:tr h="340466">
                <a:tc>
                  <a:txBody>
                    <a:bodyPr/>
                    <a:lstStyle/>
                    <a:p>
                      <a:r>
                        <a:rPr lang="en-US" sz="1200" dirty="0">
                          <a:solidFill>
                            <a:schemeClr val="tx1"/>
                          </a:solidFill>
                          <a:latin typeface="+mn-lt"/>
                        </a:rPr>
                        <a:t>Terminal Volume (MT)</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58,089</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124,680</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124,656</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6552852"/>
                  </a:ext>
                </a:extLst>
              </a:tr>
              <a:tr h="340466">
                <a:tc>
                  <a:txBody>
                    <a:bodyPr/>
                    <a:lstStyle/>
                    <a:p>
                      <a:r>
                        <a:rPr lang="en-US" sz="1200" dirty="0">
                          <a:solidFill>
                            <a:schemeClr val="tx1"/>
                          </a:solidFill>
                          <a:latin typeface="+mn-lt"/>
                        </a:rPr>
                        <a:t>LPG Sales Volume (MT)</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42,768</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65,000</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86,386</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970616"/>
                  </a:ext>
                </a:extLst>
              </a:tr>
              <a:tr h="340466">
                <a:tc>
                  <a:txBody>
                    <a:bodyPr/>
                    <a:lstStyle/>
                    <a:p>
                      <a:r>
                        <a:rPr lang="en-US" sz="1200" dirty="0">
                          <a:solidFill>
                            <a:schemeClr val="tx1"/>
                          </a:solidFill>
                          <a:latin typeface="+mn-lt"/>
                        </a:rPr>
                        <a:t>Market Share – Terminal Business</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48%</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50%</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65%</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2734192"/>
                  </a:ext>
                </a:extLst>
              </a:tr>
              <a:tr h="340466">
                <a:tc>
                  <a:txBody>
                    <a:bodyPr/>
                    <a:lstStyle/>
                    <a:p>
                      <a:r>
                        <a:rPr lang="en-US" sz="1200" dirty="0">
                          <a:solidFill>
                            <a:schemeClr val="tx1"/>
                          </a:solidFill>
                          <a:latin typeface="+mn-lt"/>
                        </a:rPr>
                        <a:t>Market Share – LPG Sale</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2.5%</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5.62%</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1200" dirty="0">
                          <a:solidFill>
                            <a:schemeClr val="tx1"/>
                          </a:solidFill>
                          <a:latin typeface="+mn-lt"/>
                        </a:rPr>
                        <a:t>6.9%</a:t>
                      </a:r>
                      <a:endParaRPr lang="en-PK" sz="1200" dirty="0">
                        <a:solidFill>
                          <a:schemeClr val="tx1"/>
                        </a:solidFill>
                        <a:latin typeface="+mn-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3055350"/>
                  </a:ext>
                </a:extLst>
              </a:tr>
            </a:tbl>
          </a:graphicData>
        </a:graphic>
      </p:graphicFrame>
      <p:sp>
        <p:nvSpPr>
          <p:cNvPr id="9" name="Rounded Rectangle 8"/>
          <p:cNvSpPr/>
          <p:nvPr/>
        </p:nvSpPr>
        <p:spPr>
          <a:xfrm>
            <a:off x="5948002" y="939907"/>
            <a:ext cx="5742645" cy="3275580"/>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just"/>
            <a:endParaRPr lang="en-US" sz="1200" dirty="0"/>
          </a:p>
          <a:p>
            <a:pPr marL="214313" indent="-214313" algn="just">
              <a:spcBef>
                <a:spcPts val="225"/>
              </a:spcBef>
              <a:spcAft>
                <a:spcPts val="225"/>
              </a:spcAft>
              <a:buFont typeface="Wingdings" panose="05000000000000000000" pitchFamily="2" charset="2"/>
              <a:buChar char="v"/>
            </a:pPr>
            <a:r>
              <a:rPr lang="en-US" sz="1400" dirty="0"/>
              <a:t>HD thru the above efforts has already increased the sale from 100 MT (2022) to 250 MT (HY2023)</a:t>
            </a:r>
          </a:p>
          <a:p>
            <a:pPr marL="214313" indent="-214313" algn="just">
              <a:spcBef>
                <a:spcPts val="225"/>
              </a:spcBef>
              <a:spcAft>
                <a:spcPts val="225"/>
              </a:spcAft>
              <a:buFont typeface="Wingdings" panose="05000000000000000000" pitchFamily="2" charset="2"/>
              <a:buChar char="v"/>
            </a:pPr>
            <a:r>
              <a:rPr lang="en-US" sz="1400" dirty="0"/>
              <a:t>Established foot print in Quetta for the first time.</a:t>
            </a:r>
          </a:p>
          <a:p>
            <a:pPr marL="171450" indent="-171450" algn="just">
              <a:buFont typeface="Wingdings" panose="05000000000000000000" pitchFamily="2" charset="2"/>
              <a:buChar char="v"/>
            </a:pPr>
            <a:r>
              <a:rPr lang="en-US" sz="1400" b="1" dirty="0"/>
              <a:t>SLL imported Pakistan’s largest ever LPG Vessel that brings 9,500 tons of LPG thru a new </a:t>
            </a:r>
            <a:r>
              <a:rPr lang="en-US" sz="1400" b="1" dirty="0" smtClean="0"/>
              <a:t>supplier</a:t>
            </a:r>
            <a:endParaRPr lang="en-US" sz="1400" b="1" dirty="0"/>
          </a:p>
          <a:p>
            <a:pPr marL="171450" indent="-171450" algn="just">
              <a:buFont typeface="Wingdings" panose="05000000000000000000" pitchFamily="2" charset="2"/>
              <a:buChar char="v"/>
            </a:pPr>
            <a:r>
              <a:rPr lang="en-US" sz="1400" dirty="0"/>
              <a:t>Pre-selling concept introduced to generate cash flows and to create ullage for frequent larger Vessels </a:t>
            </a:r>
            <a:r>
              <a:rPr lang="en-US" sz="1400" dirty="0" smtClean="0"/>
              <a:t>handling</a:t>
            </a:r>
            <a:endParaRPr lang="en-US" sz="1400" dirty="0"/>
          </a:p>
          <a:p>
            <a:pPr marL="171450" indent="-171450" algn="just">
              <a:buFont typeface="Wingdings" panose="05000000000000000000" pitchFamily="2" charset="2"/>
              <a:buChar char="v"/>
            </a:pPr>
            <a:r>
              <a:rPr lang="en-US" sz="1400" dirty="0"/>
              <a:t>SLL approached PPRA thru Ministry of Petroleum and was able to secure exemptions from certain PPRA rules (for winter season) which has eased and sped up the procurement process in a highly volatile pricing environment. Additionally Open Framework has been opted which would facilitate the procurement process even after the exemptions from PPRA rules not available after March ‘23.</a:t>
            </a:r>
          </a:p>
        </p:txBody>
      </p:sp>
      <p:pic>
        <p:nvPicPr>
          <p:cNvPr id="10" name="Picture 9"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2622160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13636" y="287226"/>
            <a:ext cx="6630132" cy="646331"/>
          </a:xfrm>
          <a:prstGeom prst="rect">
            <a:avLst/>
          </a:prstGeom>
          <a:noFill/>
        </p:spPr>
        <p:txBody>
          <a:bodyPr wrap="square" rtlCol="0">
            <a:spAutoFit/>
          </a:bodyPr>
          <a:lstStyle/>
          <a:p>
            <a:r>
              <a:rPr lang="en-US" sz="3600" b="1" spc="60" dirty="0">
                <a:ln w="11430"/>
                <a:effectLst>
                  <a:outerShdw blurRad="38100" dist="38100" dir="2700000" algn="tl">
                    <a:srgbClr val="000000">
                      <a:alpha val="43137"/>
                    </a:srgbClr>
                  </a:outerShdw>
                </a:effectLst>
                <a:ea typeface="Tahoma" pitchFamily="34" charset="0"/>
                <a:cs typeface="Tahoma" pitchFamily="34" charset="0"/>
              </a:rPr>
              <a:t>CORPORATE BRIEFING</a:t>
            </a:r>
            <a:endParaRPr lang="en-US" sz="3600" b="1" dirty="0">
              <a:effectLst>
                <a:outerShdw blurRad="38100" dist="38100" dir="2700000" algn="tl">
                  <a:srgbClr val="000000">
                    <a:alpha val="43137"/>
                  </a:srgbClr>
                </a:outerShdw>
              </a:effectLst>
            </a:endParaRPr>
          </a:p>
        </p:txBody>
      </p:sp>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17</a:t>
            </a:fld>
            <a:endParaRPr lang="en-US" dirty="0"/>
          </a:p>
        </p:txBody>
      </p:sp>
      <p:sp>
        <p:nvSpPr>
          <p:cNvPr id="2" name="Right Arrow Callout 1"/>
          <p:cNvSpPr/>
          <p:nvPr/>
        </p:nvSpPr>
        <p:spPr>
          <a:xfrm>
            <a:off x="647708" y="1742267"/>
            <a:ext cx="8766879" cy="2801158"/>
          </a:xfrm>
          <a:prstGeom prst="rightArrowCallout">
            <a:avLst>
              <a:gd name="adj1" fmla="val 20729"/>
              <a:gd name="adj2" fmla="val 25000"/>
              <a:gd name="adj3" fmla="val 25000"/>
              <a:gd name="adj4" fmla="val 64977"/>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3200" b="1" spc="60" dirty="0">
                <a:ln w="11430"/>
                <a:solidFill>
                  <a:schemeClr val="tx1"/>
                </a:solidFill>
                <a:effectLst>
                  <a:outerShdw blurRad="38100" dist="38100" dir="2700000" algn="tl">
                    <a:srgbClr val="000000">
                      <a:alpha val="43137"/>
                    </a:srgbClr>
                  </a:outerShdw>
                </a:effectLst>
                <a:ea typeface="Tahoma" pitchFamily="34" charset="0"/>
                <a:cs typeface="Tahoma" pitchFamily="34" charset="0"/>
              </a:rPr>
              <a:t>OTHER INFORMATION</a:t>
            </a:r>
            <a:endParaRPr lang="en-US" sz="3200" b="1" dirty="0">
              <a:solidFill>
                <a:schemeClr val="tx1"/>
              </a:solidFill>
              <a:effectLst>
                <a:outerShdw blurRad="38100" dist="38100" dir="2700000" algn="tl">
                  <a:srgbClr val="000000">
                    <a:alpha val="43137"/>
                  </a:srgbClr>
                </a:outerShdw>
              </a:effectLst>
            </a:endParaRPr>
          </a:p>
        </p:txBody>
      </p:sp>
      <p:sp>
        <p:nvSpPr>
          <p:cNvPr id="3" name="Oval 2"/>
          <p:cNvSpPr/>
          <p:nvPr/>
        </p:nvSpPr>
        <p:spPr>
          <a:xfrm>
            <a:off x="9486893" y="2242733"/>
            <a:ext cx="1895475" cy="1800225"/>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32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03</a:t>
            </a:r>
            <a:endParaRPr lang="en-US" sz="3200" b="1" dirty="0">
              <a:solidFill>
                <a:schemeClr val="bg1"/>
              </a:solidFill>
              <a:effectLst>
                <a:outerShdw blurRad="38100" dist="38100" dir="2700000" algn="tl">
                  <a:srgbClr val="000000">
                    <a:alpha val="43137"/>
                  </a:srgbClr>
                </a:outerShdw>
              </a:effectLst>
            </a:endParaRPr>
          </a:p>
        </p:txBody>
      </p:sp>
      <p:pic>
        <p:nvPicPr>
          <p:cNvPr id="8" name="Picture 7"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3459660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NEW SSGC LOGO copy.png"/>
          <p:cNvPicPr/>
          <p:nvPr/>
        </p:nvPicPr>
        <p:blipFill>
          <a:blip r:embed="rId2"/>
          <a:stretch>
            <a:fillRect/>
          </a:stretch>
        </p:blipFill>
        <p:spPr>
          <a:xfrm>
            <a:off x="9759633" y="47713"/>
            <a:ext cx="2197735" cy="781685"/>
          </a:xfrm>
          <a:prstGeom prst="rect">
            <a:avLst/>
          </a:prstGeom>
        </p:spPr>
      </p:pic>
      <p:sp>
        <p:nvSpPr>
          <p:cNvPr id="28" name="Footer Placeholder 27"/>
          <p:cNvSpPr>
            <a:spLocks noGrp="1"/>
          </p:cNvSpPr>
          <p:nvPr>
            <p:ph type="ftr" sz="quarter" idx="11"/>
          </p:nvPr>
        </p:nvSpPr>
        <p:spPr>
          <a:xfrm>
            <a:off x="513636" y="6356350"/>
            <a:ext cx="10868732" cy="365125"/>
          </a:xfrm>
        </p:spPr>
        <p:txBody>
          <a:bodyPr/>
          <a:lstStyle/>
          <a:p>
            <a:pPr algn="l"/>
            <a:r>
              <a:rPr lang="en-GB"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SUI SOUTHERN GAS COMPANY LIMTED                           |CORPORATE BRIEFING|                                      Web: WWW.SSGC.COM.PK</a:t>
            </a:r>
            <a:endParaRPr lang="en-US"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18</a:t>
            </a:fld>
            <a:endParaRPr lang="en-US" dirty="0"/>
          </a:p>
        </p:txBody>
      </p:sp>
      <p:sp>
        <p:nvSpPr>
          <p:cNvPr id="4" name="Rounded Rectangle 3"/>
          <p:cNvSpPr/>
          <p:nvPr/>
        </p:nvSpPr>
        <p:spPr>
          <a:xfrm>
            <a:off x="408854" y="272549"/>
            <a:ext cx="9205165" cy="68092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COMPANY OVERVIEW</a:t>
            </a:r>
            <a:endParaRPr lang="en-US" b="1" dirty="0">
              <a:solidFill>
                <a:schemeClr val="bg1"/>
              </a:solidFill>
              <a:effectLst>
                <a:outerShdw blurRad="38100" dist="38100" dir="2700000" algn="tl">
                  <a:srgbClr val="000000">
                    <a:alpha val="43137"/>
                  </a:srgbClr>
                </a:outerShdw>
              </a:effectLst>
            </a:endParaRPr>
          </a:p>
        </p:txBody>
      </p:sp>
      <p:graphicFrame>
        <p:nvGraphicFramePr>
          <p:cNvPr id="5" name="Table 4"/>
          <p:cNvGraphicFramePr>
            <a:graphicFrameLocks noGrp="1"/>
          </p:cNvGraphicFramePr>
          <p:nvPr>
            <p:extLst>
              <p:ext uri="{D42A27DB-BD31-4B8C-83A1-F6EECF244321}">
                <p14:modId xmlns:p14="http://schemas.microsoft.com/office/powerpoint/2010/main" val="995196179"/>
              </p:ext>
            </p:extLst>
          </p:nvPr>
        </p:nvGraphicFramePr>
        <p:xfrm>
          <a:off x="7406800" y="959190"/>
          <a:ext cx="4550568" cy="5243172"/>
        </p:xfrm>
        <a:graphic>
          <a:graphicData uri="http://schemas.openxmlformats.org/drawingml/2006/table">
            <a:tbl>
              <a:tblPr firstRow="1" bandRow="1">
                <a:tableStyleId>{F5AB1C69-6EDB-4FF4-983F-18BD219EF322}</a:tableStyleId>
              </a:tblPr>
              <a:tblGrid>
                <a:gridCol w="1516856">
                  <a:extLst>
                    <a:ext uri="{9D8B030D-6E8A-4147-A177-3AD203B41FA5}">
                      <a16:colId xmlns:a16="http://schemas.microsoft.com/office/drawing/2014/main" val="2085630624"/>
                    </a:ext>
                  </a:extLst>
                </a:gridCol>
                <a:gridCol w="1516856">
                  <a:extLst>
                    <a:ext uri="{9D8B030D-6E8A-4147-A177-3AD203B41FA5}">
                      <a16:colId xmlns:a16="http://schemas.microsoft.com/office/drawing/2014/main" val="192686887"/>
                    </a:ext>
                  </a:extLst>
                </a:gridCol>
                <a:gridCol w="1516856">
                  <a:extLst>
                    <a:ext uri="{9D8B030D-6E8A-4147-A177-3AD203B41FA5}">
                      <a16:colId xmlns:a16="http://schemas.microsoft.com/office/drawing/2014/main" val="2066320928"/>
                    </a:ext>
                  </a:extLst>
                </a:gridCol>
              </a:tblGrid>
              <a:tr h="13107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b="1" kern="1200" spc="60" dirty="0">
                          <a:ln w="11430"/>
                          <a:solidFill>
                            <a:schemeClr val="tx1"/>
                          </a:solidFill>
                          <a:effectLst/>
                          <a:latin typeface="+mn-lt"/>
                          <a:ea typeface="Tahoma" pitchFamily="34" charset="0"/>
                          <a:cs typeface="Tahoma" pitchFamily="34" charset="0"/>
                        </a:rPr>
                        <a:t>Integrated National Gas T&amp;D Operator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500" b="1" kern="1200" spc="60" dirty="0">
                          <a:ln w="11430"/>
                          <a:solidFill>
                            <a:srgbClr val="FF0000"/>
                          </a:solidFill>
                          <a:effectLst/>
                          <a:latin typeface="+mn-lt"/>
                          <a:ea typeface="Tahoma" pitchFamily="34" charset="0"/>
                          <a:cs typeface="Tahoma" pitchFamily="34" charset="0"/>
                        </a:rPr>
                        <a:t>3.2</a:t>
                      </a:r>
                      <a:r>
                        <a:rPr lang="en-GB" sz="1500" b="1" kern="1200" spc="60" dirty="0">
                          <a:ln w="11430"/>
                          <a:solidFill>
                            <a:schemeClr val="tx1"/>
                          </a:solidFill>
                          <a:effectLst/>
                          <a:latin typeface="+mn-lt"/>
                          <a:ea typeface="Tahoma" pitchFamily="34" charset="0"/>
                          <a:cs typeface="Tahoma" pitchFamily="34" charset="0"/>
                        </a:rPr>
                        <a:t> million Consumers</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500" b="1" kern="1200" spc="60" dirty="0" smtClean="0">
                          <a:ln w="11430"/>
                          <a:solidFill>
                            <a:srgbClr val="FF0000"/>
                          </a:solidFill>
                          <a:effectLst/>
                          <a:latin typeface="+mn-lt"/>
                          <a:ea typeface="Tahoma" pitchFamily="34" charset="0"/>
                          <a:cs typeface="Tahoma" pitchFamily="34" charset="0"/>
                        </a:rPr>
                        <a:t>336</a:t>
                      </a:r>
                      <a:r>
                        <a:rPr lang="en-GB" sz="1500" b="1" kern="1200" spc="60" dirty="0" smtClean="0">
                          <a:ln w="11430"/>
                          <a:solidFill>
                            <a:schemeClr val="tx1"/>
                          </a:solidFill>
                          <a:effectLst/>
                          <a:latin typeface="+mn-lt"/>
                          <a:ea typeface="Tahoma" pitchFamily="34" charset="0"/>
                          <a:cs typeface="Tahoma" pitchFamily="34" charset="0"/>
                        </a:rPr>
                        <a:t> </a:t>
                      </a:r>
                      <a:r>
                        <a:rPr lang="en-GB" sz="1500" b="1" kern="1200" spc="60" dirty="0">
                          <a:ln w="11430"/>
                          <a:solidFill>
                            <a:schemeClr val="tx1"/>
                          </a:solidFill>
                          <a:effectLst/>
                          <a:latin typeface="+mn-lt"/>
                          <a:ea typeface="Tahoma" pitchFamily="34" charset="0"/>
                          <a:cs typeface="Tahoma" pitchFamily="34" charset="0"/>
                        </a:rPr>
                        <a:t>BCF Annual Supply</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6072126"/>
                  </a:ext>
                </a:extLst>
              </a:tr>
              <a:tr h="1310793">
                <a:tc>
                  <a:txBody>
                    <a:bodyPr/>
                    <a:lstStyle/>
                    <a:p>
                      <a:pPr algn="ctr"/>
                      <a:r>
                        <a:rPr lang="en-US" sz="1500" b="1" kern="1200" spc="60" dirty="0" smtClean="0">
                          <a:ln w="11430"/>
                          <a:solidFill>
                            <a:srgbClr val="FF0000"/>
                          </a:solidFill>
                          <a:effectLst/>
                          <a:latin typeface="+mn-lt"/>
                          <a:ea typeface="Tahoma" pitchFamily="34" charset="0"/>
                          <a:cs typeface="Tahoma" pitchFamily="34" charset="0"/>
                        </a:rPr>
                        <a:t>69</a:t>
                      </a:r>
                      <a:r>
                        <a:rPr lang="en-US" sz="1500" b="1" kern="1200" spc="60" dirty="0" smtClean="0">
                          <a:ln w="11430"/>
                          <a:solidFill>
                            <a:schemeClr val="tx1"/>
                          </a:solidFill>
                          <a:effectLst/>
                          <a:latin typeface="+mn-lt"/>
                          <a:ea typeface="Tahoma" pitchFamily="34" charset="0"/>
                          <a:cs typeface="Tahoma" pitchFamily="34" charset="0"/>
                        </a:rPr>
                        <a:t> </a:t>
                      </a:r>
                      <a:r>
                        <a:rPr lang="en-US" sz="1500" b="1" kern="1200" spc="60" dirty="0">
                          <a:ln w="11430"/>
                          <a:solidFill>
                            <a:schemeClr val="tx1"/>
                          </a:solidFill>
                          <a:effectLst/>
                          <a:latin typeface="+mn-lt"/>
                          <a:ea typeface="Tahoma" pitchFamily="34" charset="0"/>
                          <a:cs typeface="Tahoma" pitchFamily="34" charset="0"/>
                        </a:rPr>
                        <a:t>year of experience in O&amp;M of gas T&amp;D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500" b="1" kern="1200" spc="60" dirty="0">
                          <a:ln w="11430"/>
                          <a:solidFill>
                            <a:schemeClr val="tx1"/>
                          </a:solidFill>
                          <a:effectLst/>
                          <a:latin typeface="+mn-lt"/>
                          <a:ea typeface="Tahoma" pitchFamily="34" charset="0"/>
                          <a:cs typeface="Tahoma" pitchFamily="34" charset="0"/>
                        </a:rPr>
                        <a:t>Transmission Network of </a:t>
                      </a:r>
                      <a:r>
                        <a:rPr lang="en-GB" sz="1500" b="1" kern="1200" spc="60" dirty="0">
                          <a:ln w="11430"/>
                          <a:solidFill>
                            <a:srgbClr val="FF0000"/>
                          </a:solidFill>
                          <a:effectLst/>
                          <a:latin typeface="+mn-lt"/>
                          <a:ea typeface="Tahoma" pitchFamily="34" charset="0"/>
                          <a:cs typeface="Tahoma" pitchFamily="34" charset="0"/>
                        </a:rPr>
                        <a:t>4,143</a:t>
                      </a:r>
                      <a:r>
                        <a:rPr lang="en-GB" sz="1500" b="1" kern="1200" spc="60" dirty="0">
                          <a:ln w="11430"/>
                          <a:solidFill>
                            <a:schemeClr val="tx1"/>
                          </a:solidFill>
                          <a:effectLst/>
                          <a:latin typeface="+mn-lt"/>
                          <a:ea typeface="Tahoma" pitchFamily="34" charset="0"/>
                          <a:cs typeface="Tahoma" pitchFamily="34" charset="0"/>
                        </a:rPr>
                        <a:t> </a:t>
                      </a:r>
                      <a:r>
                        <a:rPr lang="en-GB" sz="1500" b="1" kern="1200" spc="60" dirty="0" smtClean="0">
                          <a:ln w="11430"/>
                          <a:solidFill>
                            <a:schemeClr val="tx1"/>
                          </a:solidFill>
                          <a:effectLst/>
                          <a:latin typeface="+mn-lt"/>
                          <a:ea typeface="Tahoma" pitchFamily="34" charset="0"/>
                          <a:cs typeface="Tahoma" pitchFamily="34" charset="0"/>
                        </a:rPr>
                        <a:t>KMs  </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500" b="1" kern="1200" spc="60" dirty="0">
                          <a:ln w="11430"/>
                          <a:solidFill>
                            <a:schemeClr val="tx1"/>
                          </a:solidFill>
                          <a:effectLst/>
                          <a:latin typeface="+mn-lt"/>
                          <a:ea typeface="Tahoma" pitchFamily="34" charset="0"/>
                          <a:cs typeface="Tahoma" pitchFamily="34" charset="0"/>
                        </a:rPr>
                        <a:t>Distribution Network of </a:t>
                      </a:r>
                      <a:r>
                        <a:rPr lang="en-GB" sz="1500" b="1" kern="1200" spc="60" dirty="0" smtClean="0">
                          <a:ln w="11430"/>
                          <a:solidFill>
                            <a:srgbClr val="FF0000"/>
                          </a:solidFill>
                          <a:effectLst/>
                          <a:latin typeface="+mn-lt"/>
                          <a:ea typeface="Tahoma" pitchFamily="34" charset="0"/>
                          <a:cs typeface="Tahoma" pitchFamily="34" charset="0"/>
                        </a:rPr>
                        <a:t>49,098</a:t>
                      </a:r>
                      <a:r>
                        <a:rPr lang="en-GB" sz="1500" b="1" kern="1200" spc="60" dirty="0" smtClean="0">
                          <a:ln w="11430"/>
                          <a:solidFill>
                            <a:schemeClr val="tx1"/>
                          </a:solidFill>
                          <a:effectLst/>
                          <a:latin typeface="+mn-lt"/>
                          <a:ea typeface="Tahoma" pitchFamily="34" charset="0"/>
                          <a:cs typeface="Tahoma" pitchFamily="34" charset="0"/>
                        </a:rPr>
                        <a:t> KMs </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6715712"/>
                  </a:ext>
                </a:extLst>
              </a:tr>
              <a:tr h="1310793">
                <a:tc>
                  <a:txBody>
                    <a:bodyPr/>
                    <a:lstStyle/>
                    <a:p>
                      <a:pPr algn="ctr"/>
                      <a:r>
                        <a:rPr lang="en-GB" sz="1500" b="1" kern="1200" spc="60" dirty="0">
                          <a:ln w="11430"/>
                          <a:solidFill>
                            <a:srgbClr val="FF0000"/>
                          </a:solidFill>
                          <a:effectLst/>
                          <a:latin typeface="+mn-lt"/>
                          <a:ea typeface="Tahoma" pitchFamily="34" charset="0"/>
                          <a:cs typeface="Tahoma" pitchFamily="34" charset="0"/>
                        </a:rPr>
                        <a:t>8</a:t>
                      </a:r>
                      <a:r>
                        <a:rPr lang="en-GB" sz="1500" b="1" kern="1200" spc="60" dirty="0">
                          <a:ln w="11430"/>
                          <a:solidFill>
                            <a:schemeClr val="tx1"/>
                          </a:solidFill>
                          <a:effectLst/>
                          <a:latin typeface="+mn-lt"/>
                          <a:ea typeface="Tahoma" pitchFamily="34" charset="0"/>
                          <a:cs typeface="Tahoma" pitchFamily="34" charset="0"/>
                        </a:rPr>
                        <a:t> Regional Offices &amp; </a:t>
                      </a:r>
                      <a:r>
                        <a:rPr lang="en-GB" sz="1500" b="1" kern="1200" spc="60" dirty="0">
                          <a:ln w="11430"/>
                          <a:solidFill>
                            <a:srgbClr val="FF0000"/>
                          </a:solidFill>
                          <a:effectLst/>
                          <a:latin typeface="+mn-lt"/>
                          <a:ea typeface="Tahoma" pitchFamily="34" charset="0"/>
                          <a:cs typeface="Tahoma" pitchFamily="34" charset="0"/>
                        </a:rPr>
                        <a:t>47</a:t>
                      </a:r>
                      <a:r>
                        <a:rPr lang="en-GB" sz="1500" b="1" kern="1200" spc="60" dirty="0">
                          <a:ln w="11430"/>
                          <a:solidFill>
                            <a:schemeClr val="tx1"/>
                          </a:solidFill>
                          <a:effectLst/>
                          <a:latin typeface="+mn-lt"/>
                          <a:ea typeface="Tahoma" pitchFamily="34" charset="0"/>
                          <a:cs typeface="Tahoma" pitchFamily="34" charset="0"/>
                        </a:rPr>
                        <a:t> sub-regional offices</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500" b="1" kern="1200" spc="60" dirty="0">
                          <a:ln w="11430"/>
                          <a:solidFill>
                            <a:srgbClr val="FF0000"/>
                          </a:solidFill>
                          <a:effectLst/>
                          <a:latin typeface="+mn-lt"/>
                          <a:ea typeface="Tahoma" pitchFamily="34" charset="0"/>
                          <a:cs typeface="Tahoma" pitchFamily="34" charset="0"/>
                        </a:rPr>
                        <a:t>23 </a:t>
                      </a:r>
                      <a:r>
                        <a:rPr lang="en-GB" sz="1500" b="1" kern="1200" spc="60" dirty="0">
                          <a:ln w="11430"/>
                          <a:solidFill>
                            <a:schemeClr val="tx1"/>
                          </a:solidFill>
                          <a:effectLst/>
                          <a:latin typeface="+mn-lt"/>
                          <a:ea typeface="Tahoma" pitchFamily="34" charset="0"/>
                          <a:cs typeface="Tahoma" pitchFamily="34" charset="0"/>
                        </a:rPr>
                        <a:t>Customer service &amp; 1199 Compliant Centres</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500" b="1" kern="1200" spc="60" dirty="0">
                          <a:ln w="11430"/>
                          <a:solidFill>
                            <a:schemeClr val="tx1"/>
                          </a:solidFill>
                          <a:effectLst/>
                          <a:latin typeface="+mn-lt"/>
                          <a:ea typeface="Tahoma" pitchFamily="34" charset="0"/>
                          <a:cs typeface="Tahoma" pitchFamily="34" charset="0"/>
                        </a:rPr>
                        <a:t>Assets worth </a:t>
                      </a:r>
                      <a:r>
                        <a:rPr lang="en-GB" sz="1500" b="1" kern="1200" spc="60" dirty="0">
                          <a:ln w="11430"/>
                          <a:solidFill>
                            <a:srgbClr val="FF0000"/>
                          </a:solidFill>
                          <a:effectLst/>
                          <a:latin typeface="+mn-lt"/>
                          <a:ea typeface="Tahoma" pitchFamily="34" charset="0"/>
                          <a:cs typeface="Tahoma" pitchFamily="34" charset="0"/>
                        </a:rPr>
                        <a:t>PKR 635 </a:t>
                      </a:r>
                      <a:r>
                        <a:rPr lang="en-GB" sz="1500" b="1" kern="1200" spc="60" dirty="0">
                          <a:ln w="11430"/>
                          <a:solidFill>
                            <a:schemeClr val="tx1"/>
                          </a:solidFill>
                          <a:effectLst/>
                          <a:latin typeface="+mn-lt"/>
                          <a:ea typeface="Tahoma" pitchFamily="34" charset="0"/>
                          <a:cs typeface="Tahoma" pitchFamily="34" charset="0"/>
                        </a:rPr>
                        <a:t>Billion</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5028658"/>
                  </a:ext>
                </a:extLst>
              </a:tr>
              <a:tr h="1310793">
                <a:tc>
                  <a:txBody>
                    <a:bodyPr/>
                    <a:lstStyle/>
                    <a:p>
                      <a:pPr algn="ctr"/>
                      <a:r>
                        <a:rPr lang="en-GB" sz="1500" b="1" kern="1200" spc="60" dirty="0">
                          <a:ln w="11430"/>
                          <a:solidFill>
                            <a:schemeClr val="tx1"/>
                          </a:solidFill>
                          <a:effectLst/>
                          <a:latin typeface="+mn-lt"/>
                          <a:ea typeface="Tahoma" pitchFamily="34" charset="0"/>
                          <a:cs typeface="Tahoma" pitchFamily="34" charset="0"/>
                        </a:rPr>
                        <a:t>SCADA System for Real Time Monitoring</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500" b="1" kern="1200" spc="60" dirty="0">
                          <a:ln w="11430"/>
                          <a:solidFill>
                            <a:srgbClr val="FF0000"/>
                          </a:solidFill>
                          <a:effectLst/>
                          <a:latin typeface="+mn-lt"/>
                          <a:ea typeface="Tahoma" pitchFamily="34" charset="0"/>
                          <a:cs typeface="Tahoma" pitchFamily="34" charset="0"/>
                        </a:rPr>
                        <a:t> 1/3 </a:t>
                      </a:r>
                      <a:r>
                        <a:rPr lang="en-GB" sz="1500" b="1" kern="1200" spc="60" dirty="0">
                          <a:ln w="11430"/>
                          <a:solidFill>
                            <a:schemeClr val="tx1"/>
                          </a:solidFill>
                          <a:effectLst/>
                          <a:latin typeface="+mn-lt"/>
                          <a:ea typeface="Tahoma" pitchFamily="34" charset="0"/>
                          <a:cs typeface="Tahoma" pitchFamily="34" charset="0"/>
                        </a:rPr>
                        <a:t>Gas </a:t>
                      </a:r>
                      <a:r>
                        <a:rPr lang="en-GB" sz="1500" b="1" kern="1200" spc="60" baseline="0" dirty="0">
                          <a:ln w="11430"/>
                          <a:solidFill>
                            <a:schemeClr val="tx1"/>
                          </a:solidFill>
                          <a:effectLst/>
                          <a:latin typeface="+mn-lt"/>
                          <a:ea typeface="Tahoma" pitchFamily="34" charset="0"/>
                          <a:cs typeface="Tahoma" pitchFamily="34" charset="0"/>
                        </a:rPr>
                        <a:t>Demand of Country</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500" b="1" kern="1200" spc="60" dirty="0">
                          <a:ln w="11430"/>
                          <a:solidFill>
                            <a:schemeClr val="tx1"/>
                          </a:solidFill>
                          <a:effectLst/>
                          <a:latin typeface="+mn-lt"/>
                          <a:ea typeface="Tahoma" pitchFamily="34" charset="0"/>
                          <a:cs typeface="Tahoma" pitchFamily="34" charset="0"/>
                        </a:rPr>
                        <a:t>Over </a:t>
                      </a:r>
                      <a:r>
                        <a:rPr lang="en-GB" sz="1500" b="1" kern="1200" spc="60" dirty="0">
                          <a:ln w="11430"/>
                          <a:solidFill>
                            <a:srgbClr val="FF0000"/>
                          </a:solidFill>
                          <a:effectLst/>
                          <a:latin typeface="+mn-lt"/>
                          <a:ea typeface="Tahoma" pitchFamily="34" charset="0"/>
                          <a:cs typeface="Tahoma" pitchFamily="34" charset="0"/>
                        </a:rPr>
                        <a:t>6,500</a:t>
                      </a:r>
                      <a:r>
                        <a:rPr lang="en-GB" sz="1500" b="1" kern="1200" spc="60" dirty="0">
                          <a:ln w="11430"/>
                          <a:solidFill>
                            <a:schemeClr val="tx1"/>
                          </a:solidFill>
                          <a:effectLst/>
                          <a:latin typeface="+mn-lt"/>
                          <a:ea typeface="Tahoma" pitchFamily="34" charset="0"/>
                          <a:cs typeface="Tahoma" pitchFamily="34" charset="0"/>
                        </a:rPr>
                        <a:t> Full Time Employees</a:t>
                      </a:r>
                      <a:endParaRPr lang="en-US" sz="1500" b="1" kern="1200" spc="60" dirty="0">
                        <a:ln w="11430"/>
                        <a:solidFill>
                          <a:schemeClr val="tx1"/>
                        </a:solidFill>
                        <a:effectLst/>
                        <a:latin typeface="+mn-lt"/>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3288502"/>
                  </a:ext>
                </a:extLst>
              </a:tr>
            </a:tbl>
          </a:graphicData>
        </a:graphic>
      </p:graphicFrame>
      <p:pic>
        <p:nvPicPr>
          <p:cNvPr id="7" name="Picture 2" descr="http://www.transalta.com/sites/default/files/pipelin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854" y="959191"/>
            <a:ext cx="6997946" cy="5243172"/>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3091937" y="959190"/>
            <a:ext cx="4293708" cy="5243172"/>
          </a:xfrm>
          <a:prstGeom prst="roundRect">
            <a:avLst>
              <a:gd name="adj" fmla="val 4729"/>
            </a:avLst>
          </a:prstGeom>
          <a:solidFill>
            <a:srgbClr val="262626">
              <a:alpha val="69804"/>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160" dirty="0"/>
          </a:p>
        </p:txBody>
      </p:sp>
      <p:sp>
        <p:nvSpPr>
          <p:cNvPr id="9" name="Rectangle 8"/>
          <p:cNvSpPr/>
          <p:nvPr/>
        </p:nvSpPr>
        <p:spPr>
          <a:xfrm>
            <a:off x="3091938" y="959189"/>
            <a:ext cx="4314862" cy="5601533"/>
          </a:xfrm>
          <a:prstGeom prst="rect">
            <a:avLst/>
          </a:prstGeom>
        </p:spPr>
        <p:txBody>
          <a:bodyPr wrap="square">
            <a:spAutoFit/>
          </a:bodyPr>
          <a:lstStyle/>
          <a:p>
            <a:pPr algn="just">
              <a:buSzPct val="150000"/>
            </a:pPr>
            <a:r>
              <a:rPr lang="en-US" b="1" u="sng"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CORE BUSINESS:</a:t>
            </a:r>
          </a:p>
          <a:p>
            <a:pPr marL="276226" indent="-276226" algn="just">
              <a:buClr>
                <a:schemeClr val="bg1"/>
              </a:buClr>
              <a:buSzPct val="100000"/>
              <a:buFont typeface="Wingdings" pitchFamily="2" charset="2"/>
              <a:buChar char="§"/>
            </a:pPr>
            <a:r>
              <a:rPr lang="en-US"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Transmission, Distribution and Sale of Natural Gas</a:t>
            </a:r>
          </a:p>
          <a:p>
            <a:pPr marL="276226" indent="-276226" algn="just">
              <a:buClr>
                <a:schemeClr val="bg1"/>
              </a:buClr>
              <a:buSzPct val="100000"/>
              <a:buFont typeface="Wingdings" pitchFamily="2" charset="2"/>
              <a:buChar char="§"/>
            </a:pPr>
            <a:r>
              <a:rPr lang="en-US"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Design &amp; Construction of Transmission / Distribution Projects</a:t>
            </a:r>
          </a:p>
          <a:p>
            <a:pPr marL="276226" indent="-276226" algn="just">
              <a:buClr>
                <a:schemeClr val="bg1"/>
              </a:buClr>
              <a:buSzPct val="100000"/>
              <a:buFont typeface="Wingdings" pitchFamily="2" charset="2"/>
              <a:buChar char="§"/>
            </a:pPr>
            <a:r>
              <a:rPr lang="en-US"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Re-gasified LNG</a:t>
            </a:r>
          </a:p>
          <a:p>
            <a:pPr marL="276226" indent="-276226" algn="just">
              <a:buClr>
                <a:schemeClr val="bg1"/>
              </a:buClr>
              <a:buSzPct val="100000"/>
              <a:buFont typeface="Wingdings" pitchFamily="2" charset="2"/>
              <a:buChar char="§"/>
            </a:pPr>
            <a:endParaRPr lang="en-GB" sz="1100" u="sng"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endParaRPr>
          </a:p>
          <a:p>
            <a:pPr marL="276226" indent="-276226" algn="just">
              <a:buClr>
                <a:schemeClr val="bg1"/>
              </a:buClr>
              <a:buSzPct val="100000"/>
              <a:buFont typeface="Wingdings" pitchFamily="2" charset="2"/>
              <a:buChar char="§"/>
            </a:pPr>
            <a:endParaRPr lang="en-US" sz="1100" u="sng"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endParaRPr>
          </a:p>
          <a:p>
            <a:pPr algn="just">
              <a:buClr>
                <a:schemeClr val="bg1"/>
              </a:buClr>
              <a:buSzPct val="100000"/>
            </a:pPr>
            <a:r>
              <a:rPr lang="en-US" b="1" u="sng"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NON-CORE BUSINESS:</a:t>
            </a:r>
          </a:p>
          <a:p>
            <a:pPr marL="276226" indent="-276226" algn="just">
              <a:buClr>
                <a:schemeClr val="bg1"/>
              </a:buClr>
              <a:buSzPct val="100000"/>
              <a:buFont typeface="Wingdings" pitchFamily="2" charset="2"/>
              <a:buChar char="§"/>
            </a:pPr>
            <a:r>
              <a:rPr lang="en-US"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LPG/NGL/Condensate</a:t>
            </a:r>
          </a:p>
          <a:p>
            <a:pPr marL="276226" indent="-276226" algn="just">
              <a:buClr>
                <a:schemeClr val="bg1"/>
              </a:buClr>
              <a:buSzPct val="100000"/>
              <a:buFont typeface="Wingdings" pitchFamily="2" charset="2"/>
              <a:buChar char="§"/>
            </a:pPr>
            <a:r>
              <a:rPr lang="en-US"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Manufacturing Domestic Gas Meters</a:t>
            </a:r>
          </a:p>
          <a:p>
            <a:pPr algn="just">
              <a:buClr>
                <a:schemeClr val="bg1"/>
              </a:buClr>
              <a:buSzPct val="100000"/>
            </a:pPr>
            <a:r>
              <a:rPr lang="en-US"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 </a:t>
            </a:r>
          </a:p>
          <a:p>
            <a:pPr marL="276226" indent="-276226" algn="just">
              <a:buClr>
                <a:schemeClr val="bg1"/>
              </a:buClr>
              <a:buSzPct val="100000"/>
              <a:buFont typeface="Wingdings" pitchFamily="2" charset="2"/>
              <a:buChar char="§"/>
            </a:pPr>
            <a:endParaRPr lang="en-US" sz="1200"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endParaRPr>
          </a:p>
          <a:p>
            <a:pPr algn="just">
              <a:buClr>
                <a:schemeClr val="bg1"/>
              </a:buClr>
              <a:buSzPct val="100000"/>
            </a:pPr>
            <a:r>
              <a:rPr lang="en-US" b="1" u="sng"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SUBSIDIARIES:</a:t>
            </a:r>
          </a:p>
          <a:p>
            <a:pPr marL="276226" indent="-276226" algn="just">
              <a:buClr>
                <a:schemeClr val="bg1"/>
              </a:buClr>
              <a:buSzPct val="100000"/>
              <a:buFont typeface="Wingdings" pitchFamily="2" charset="2"/>
              <a:buChar char="§"/>
            </a:pPr>
            <a:r>
              <a:rPr lang="en-US"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SSGC LPG</a:t>
            </a:r>
          </a:p>
          <a:p>
            <a:pPr marL="276226" indent="-276226" algn="just">
              <a:buClr>
                <a:schemeClr val="bg1"/>
              </a:buClr>
              <a:buSzPct val="100000"/>
              <a:buFont typeface="Wingdings" pitchFamily="2" charset="2"/>
              <a:buChar char="§"/>
            </a:pPr>
            <a:r>
              <a:rPr lang="en-GB"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rPr>
              <a:t>SSGC AE</a:t>
            </a:r>
            <a:endParaRPr lang="en-US"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endParaRPr>
          </a:p>
          <a:p>
            <a:pPr marL="276226" indent="-276226" algn="just">
              <a:buClr>
                <a:schemeClr val="bg1"/>
              </a:buClr>
              <a:buSzPct val="100000"/>
              <a:buFont typeface="Wingdings" pitchFamily="2" charset="2"/>
              <a:buChar char="§"/>
            </a:pPr>
            <a:endParaRPr lang="en-GB"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endParaRPr>
          </a:p>
          <a:p>
            <a:pPr marL="276226" indent="-276226" algn="just">
              <a:buClr>
                <a:schemeClr val="bg1"/>
              </a:buClr>
              <a:buSzPct val="100000"/>
              <a:buFont typeface="Wingdings" pitchFamily="2" charset="2"/>
              <a:buChar char="§"/>
            </a:pPr>
            <a:endParaRPr lang="en-GB"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endParaRPr>
          </a:p>
          <a:p>
            <a:pPr marL="276226" indent="-276226" algn="just">
              <a:buClr>
                <a:schemeClr val="bg1"/>
              </a:buClr>
              <a:buSzPct val="100000"/>
              <a:buFont typeface="Wingdings" pitchFamily="2" charset="2"/>
              <a:buChar char="§"/>
            </a:pPr>
            <a:endParaRPr lang="en-GB"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endParaRPr>
          </a:p>
          <a:p>
            <a:pPr marL="276226" indent="-276226" algn="just">
              <a:buClr>
                <a:schemeClr val="bg1"/>
              </a:buClr>
              <a:buSzPct val="100000"/>
              <a:buFont typeface="Wingdings" pitchFamily="2" charset="2"/>
              <a:buChar char="§"/>
            </a:pPr>
            <a:endParaRPr lang="en-US" dirty="0">
              <a:solidFill>
                <a:schemeClr val="bg1"/>
              </a:solidFill>
              <a:effectLst>
                <a:glow rad="139700">
                  <a:schemeClr val="tx1">
                    <a:alpha val="40000"/>
                  </a:schemeClr>
                </a:glow>
              </a:effectLst>
              <a:latin typeface="Century Gothic" panose="020B0502020202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3360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19</a:t>
            </a:fld>
            <a:endParaRPr lang="en-US" dirty="0"/>
          </a:p>
        </p:txBody>
      </p:sp>
      <p:sp>
        <p:nvSpPr>
          <p:cNvPr id="4" name="Rounded Rectangle 3"/>
          <p:cNvSpPr/>
          <p:nvPr/>
        </p:nvSpPr>
        <p:spPr>
          <a:xfrm>
            <a:off x="128227" y="134074"/>
            <a:ext cx="9326606"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COMPANY’S VISION, MISSION &amp; VALUES</a:t>
            </a:r>
            <a:endParaRPr lang="en-US" b="1" dirty="0">
              <a:solidFill>
                <a:schemeClr val="bg1"/>
              </a:solidFill>
              <a:effectLst>
                <a:outerShdw blurRad="38100" dist="38100" dir="2700000" algn="tl">
                  <a:srgbClr val="000000">
                    <a:alpha val="43137"/>
                  </a:srgbClr>
                </a:outerShdw>
              </a:effectLst>
            </a:endParaRPr>
          </a:p>
        </p:txBody>
      </p:sp>
      <p:sp>
        <p:nvSpPr>
          <p:cNvPr id="7" name="Rounded Rectangle 6"/>
          <p:cNvSpPr/>
          <p:nvPr/>
        </p:nvSpPr>
        <p:spPr>
          <a:xfrm>
            <a:off x="128227" y="848449"/>
            <a:ext cx="4767623" cy="599351"/>
          </a:xfrm>
          <a:prstGeom prst="roundRect">
            <a:avLst/>
          </a:prstGeom>
          <a:noFill/>
          <a:effectLst>
            <a:glow rad="63500">
              <a:schemeClr val="accent2">
                <a:satMod val="175000"/>
                <a:alpha val="40000"/>
              </a:schemeClr>
            </a:glow>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spc="60" dirty="0">
                <a:ln w="11430"/>
                <a:solidFill>
                  <a:schemeClr val="tx1"/>
                </a:solidFill>
                <a:effectLst>
                  <a:outerShdw blurRad="38100" dist="38100" dir="2700000" algn="tl">
                    <a:srgbClr val="000000">
                      <a:alpha val="43137"/>
                    </a:srgbClr>
                  </a:outerShdw>
                </a:effectLst>
                <a:ea typeface="Tahoma" pitchFamily="34" charset="0"/>
                <a:cs typeface="Tahoma" pitchFamily="34" charset="0"/>
              </a:rPr>
              <a:t>VISION &amp; MISSION</a:t>
            </a:r>
            <a:endParaRPr lang="en-US" sz="1600" b="1" dirty="0">
              <a:solidFill>
                <a:schemeClr val="tx1"/>
              </a:solidFill>
              <a:effectLst>
                <a:outerShdw blurRad="38100" dist="38100" dir="2700000" algn="tl">
                  <a:srgbClr val="000000">
                    <a:alpha val="43137"/>
                  </a:srgbClr>
                </a:outerShdw>
              </a:effectLst>
            </a:endParaRPr>
          </a:p>
        </p:txBody>
      </p:sp>
      <p:graphicFrame>
        <p:nvGraphicFramePr>
          <p:cNvPr id="2" name="Table 1"/>
          <p:cNvGraphicFramePr>
            <a:graphicFrameLocks noGrp="1"/>
          </p:cNvGraphicFramePr>
          <p:nvPr>
            <p:extLst>
              <p:ext uri="{D42A27DB-BD31-4B8C-83A1-F6EECF244321}">
                <p14:modId xmlns:p14="http://schemas.microsoft.com/office/powerpoint/2010/main" val="1827178239"/>
              </p:ext>
            </p:extLst>
          </p:nvPr>
        </p:nvGraphicFramePr>
        <p:xfrm>
          <a:off x="134737" y="1514094"/>
          <a:ext cx="4761113" cy="4889498"/>
        </p:xfrm>
        <a:graphic>
          <a:graphicData uri="http://schemas.openxmlformats.org/drawingml/2006/table">
            <a:tbl>
              <a:tblPr firstRow="1" bandRow="1">
                <a:tableStyleId>{F5AB1C69-6EDB-4FF4-983F-18BD219EF322}</a:tableStyleId>
              </a:tblPr>
              <a:tblGrid>
                <a:gridCol w="1685098">
                  <a:extLst>
                    <a:ext uri="{9D8B030D-6E8A-4147-A177-3AD203B41FA5}">
                      <a16:colId xmlns:a16="http://schemas.microsoft.com/office/drawing/2014/main" val="870784394"/>
                    </a:ext>
                  </a:extLst>
                </a:gridCol>
                <a:gridCol w="3076015">
                  <a:extLst>
                    <a:ext uri="{9D8B030D-6E8A-4147-A177-3AD203B41FA5}">
                      <a16:colId xmlns:a16="http://schemas.microsoft.com/office/drawing/2014/main" val="2351483178"/>
                    </a:ext>
                  </a:extLst>
                </a:gridCol>
              </a:tblGrid>
              <a:tr h="2167111">
                <a:tc>
                  <a:txBody>
                    <a:bodyPr/>
                    <a:lstStyle/>
                    <a:p>
                      <a:r>
                        <a:rPr lang="en-US" sz="1600" b="1" spc="60" dirty="0">
                          <a:ln w="11430"/>
                          <a:solidFill>
                            <a:schemeClr val="tx1"/>
                          </a:solidFill>
                          <a:effectLst/>
                          <a:latin typeface="+mn-lt"/>
                          <a:ea typeface="Tahoma" pitchFamily="34" charset="0"/>
                          <a:cs typeface="Tahoma" pitchFamily="34" charset="0"/>
                        </a:rPr>
                        <a:t>VISION STATEMENT</a:t>
                      </a:r>
                      <a:endParaRPr lang="en-US" sz="1600" b="1" dirty="0">
                        <a:solidFill>
                          <a:schemeClr val="tx1"/>
                        </a:solidFill>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lnSpc>
                          <a:spcPct val="150000"/>
                        </a:lnSpc>
                        <a:spcBef>
                          <a:spcPct val="0"/>
                        </a:spcBef>
                      </a:pPr>
                      <a:r>
                        <a:rPr lang="en-US" sz="1200" b="1" kern="1200" spc="50" dirty="0">
                          <a:ln w="11430"/>
                          <a:solidFill>
                            <a:srgbClr val="C00000"/>
                          </a:solidFill>
                          <a:effectLst/>
                          <a:latin typeface="+mn-lt"/>
                          <a:ea typeface="+mn-ea"/>
                          <a:cs typeface="Arial" panose="020B0604020202020204" pitchFamily="34" charset="0"/>
                        </a:rPr>
                        <a:t>To Be A </a:t>
                      </a:r>
                      <a:r>
                        <a:rPr lang="en-US" sz="1200" b="1" kern="1200" spc="50" dirty="0">
                          <a:ln w="11430"/>
                          <a:solidFill>
                            <a:sysClr val="windowText" lastClr="000000"/>
                          </a:solidFill>
                          <a:effectLst/>
                          <a:latin typeface="+mn-lt"/>
                          <a:ea typeface="+mn-ea"/>
                          <a:cs typeface="Arial" panose="020B0604020202020204" pitchFamily="34" charset="0"/>
                        </a:rPr>
                        <a:t>Model Utility, </a:t>
                      </a:r>
                      <a:r>
                        <a:rPr lang="en-US" sz="1200" b="1" kern="1200" spc="50" dirty="0">
                          <a:ln w="11430"/>
                          <a:solidFill>
                            <a:srgbClr val="C00000"/>
                          </a:solidFill>
                          <a:effectLst/>
                          <a:latin typeface="+mn-lt"/>
                          <a:ea typeface="+mn-ea"/>
                          <a:cs typeface="Arial" panose="020B0604020202020204" pitchFamily="34" charset="0"/>
                        </a:rPr>
                        <a:t>Providing</a:t>
                      </a:r>
                      <a:r>
                        <a:rPr lang="en-US" sz="1200" b="1" kern="1200" spc="50" dirty="0">
                          <a:ln w="11430"/>
                          <a:solidFill>
                            <a:sysClr val="windowText" lastClr="000000"/>
                          </a:solidFill>
                          <a:effectLst/>
                          <a:latin typeface="+mn-lt"/>
                          <a:ea typeface="+mn-ea"/>
                          <a:cs typeface="Arial" panose="020B0604020202020204" pitchFamily="34" charset="0"/>
                        </a:rPr>
                        <a:t> Quality Service, </a:t>
                      </a:r>
                      <a:r>
                        <a:rPr lang="en-US" sz="1200" b="1" kern="1200" spc="50" dirty="0">
                          <a:ln w="11430"/>
                          <a:solidFill>
                            <a:srgbClr val="C00000"/>
                          </a:solidFill>
                          <a:effectLst/>
                          <a:latin typeface="+mn-lt"/>
                          <a:ea typeface="+mn-ea"/>
                          <a:cs typeface="Arial" panose="020B0604020202020204" pitchFamily="34" charset="0"/>
                        </a:rPr>
                        <a:t>By Maintaining </a:t>
                      </a:r>
                      <a:r>
                        <a:rPr lang="en-US" sz="1200" b="1" kern="1200" spc="50" dirty="0">
                          <a:ln w="11430"/>
                          <a:solidFill>
                            <a:sysClr val="windowText" lastClr="000000"/>
                          </a:solidFill>
                          <a:effectLst/>
                          <a:latin typeface="+mn-lt"/>
                          <a:ea typeface="+mn-ea"/>
                          <a:cs typeface="Arial" panose="020B0604020202020204" pitchFamily="34" charset="0"/>
                        </a:rPr>
                        <a:t>A High Level </a:t>
                      </a:r>
                      <a:r>
                        <a:rPr lang="en-US" sz="1200" b="1" kern="1200" spc="50" dirty="0">
                          <a:ln w="11430"/>
                          <a:solidFill>
                            <a:srgbClr val="C00000"/>
                          </a:solidFill>
                          <a:effectLst/>
                          <a:latin typeface="+mn-lt"/>
                          <a:ea typeface="+mn-ea"/>
                          <a:cs typeface="Arial" panose="020B0604020202020204" pitchFamily="34" charset="0"/>
                        </a:rPr>
                        <a:t>Of</a:t>
                      </a:r>
                      <a:r>
                        <a:rPr lang="en-US" sz="1200" b="1" kern="1200" spc="50" dirty="0">
                          <a:ln w="11430"/>
                          <a:solidFill>
                            <a:sysClr val="windowText" lastClr="000000"/>
                          </a:solidFill>
                          <a:effectLst/>
                          <a:latin typeface="+mn-lt"/>
                          <a:ea typeface="+mn-ea"/>
                          <a:cs typeface="Arial" panose="020B0604020202020204" pitchFamily="34" charset="0"/>
                        </a:rPr>
                        <a:t>  Ethical  And Professional Standards </a:t>
                      </a:r>
                      <a:r>
                        <a:rPr lang="en-US" sz="1200" b="1" kern="1200" spc="50" dirty="0">
                          <a:ln w="11430"/>
                          <a:solidFill>
                            <a:srgbClr val="C00000"/>
                          </a:solidFill>
                          <a:effectLst/>
                          <a:latin typeface="+mn-lt"/>
                          <a:ea typeface="+mn-ea"/>
                          <a:cs typeface="Arial" panose="020B0604020202020204" pitchFamily="34" charset="0"/>
                        </a:rPr>
                        <a:t>Through The Optimum Use Of Resources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3349665"/>
                  </a:ext>
                </a:extLst>
              </a:tr>
              <a:tr h="27223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spc="60" dirty="0">
                          <a:ln w="11430"/>
                          <a:solidFill>
                            <a:schemeClr val="tx1"/>
                          </a:solidFill>
                          <a:effectLst/>
                          <a:latin typeface="+mn-lt"/>
                          <a:ea typeface="Tahoma" pitchFamily="34" charset="0"/>
                          <a:cs typeface="Tahoma" pitchFamily="34" charset="0"/>
                        </a:rPr>
                        <a:t>MISSION STATEMENT</a:t>
                      </a:r>
                      <a:endParaRPr lang="en-US" sz="1600" b="1" dirty="0">
                        <a:solidFill>
                          <a:schemeClr val="tx1"/>
                        </a:solidFill>
                        <a:effectLst/>
                        <a:latin typeface="+mn-lt"/>
                      </a:endParaRPr>
                    </a:p>
                    <a:p>
                      <a:endParaRPr lang="en-US" sz="1600" b="1" dirty="0">
                        <a:solidFill>
                          <a:schemeClr val="tx1"/>
                        </a:solidFill>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US" sz="1200" b="1" spc="50" dirty="0">
                          <a:ln w="11430"/>
                          <a:solidFill>
                            <a:sysClr val="windowText" lastClr="000000"/>
                          </a:solidFill>
                          <a:effectLst/>
                          <a:latin typeface="+mn-lt"/>
                          <a:cs typeface="Arial" panose="020B0604020202020204" pitchFamily="34" charset="0"/>
                        </a:rPr>
                        <a:t>To meet the energy requirements of customers through </a:t>
                      </a:r>
                      <a:r>
                        <a:rPr lang="en-US" sz="1200" b="1" spc="50" dirty="0">
                          <a:ln w="11430"/>
                          <a:solidFill>
                            <a:srgbClr val="C00000"/>
                          </a:solidFill>
                          <a:effectLst/>
                          <a:latin typeface="+mn-lt"/>
                          <a:cs typeface="Arial" panose="020B0604020202020204" pitchFamily="34" charset="0"/>
                        </a:rPr>
                        <a:t>reliable, environment friendly, and sustainable supply of natural gas, </a:t>
                      </a:r>
                      <a:r>
                        <a:rPr lang="en-US" sz="1200" b="1" spc="50" dirty="0">
                          <a:ln w="11430"/>
                          <a:solidFill>
                            <a:sysClr val="windowText" lastClr="000000"/>
                          </a:solidFill>
                          <a:effectLst/>
                          <a:latin typeface="+mn-lt"/>
                          <a:cs typeface="Arial" panose="020B0604020202020204" pitchFamily="34" charset="0"/>
                        </a:rPr>
                        <a:t>while </a:t>
                      </a:r>
                      <a:r>
                        <a:rPr lang="en-US" sz="1200" b="1" spc="50" dirty="0">
                          <a:ln w="11430"/>
                          <a:solidFill>
                            <a:srgbClr val="C00000"/>
                          </a:solidFill>
                          <a:effectLst/>
                          <a:latin typeface="+mn-lt"/>
                          <a:cs typeface="Arial" panose="020B0604020202020204" pitchFamily="34" charset="0"/>
                        </a:rPr>
                        <a:t>conducting company business professionally, efficiently, ethically </a:t>
                      </a:r>
                      <a:r>
                        <a:rPr lang="en-US" sz="1200" b="1" spc="50" dirty="0">
                          <a:ln w="11430"/>
                          <a:solidFill>
                            <a:sysClr val="windowText" lastClr="000000"/>
                          </a:solidFill>
                          <a:effectLst/>
                          <a:latin typeface="+mn-lt"/>
                          <a:cs typeface="Arial" panose="020B0604020202020204" pitchFamily="34" charset="0"/>
                        </a:rPr>
                        <a:t>and with responsibility to all our stakeholders, community and the nation.</a:t>
                      </a:r>
                      <a:endParaRPr lang="en-GB" sz="1200" b="1" spc="50" dirty="0">
                        <a:ln w="11430"/>
                        <a:solidFill>
                          <a:sysClr val="windowText" lastClr="000000"/>
                        </a:solidFill>
                        <a:effectLst/>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1031151"/>
                  </a:ext>
                </a:extLst>
              </a:tr>
            </a:tbl>
          </a:graphicData>
        </a:graphic>
      </p:graphicFrame>
      <p:sp>
        <p:nvSpPr>
          <p:cNvPr id="9" name="Rounded Rectangle 8"/>
          <p:cNvSpPr/>
          <p:nvPr/>
        </p:nvSpPr>
        <p:spPr>
          <a:xfrm>
            <a:off x="4981575" y="857974"/>
            <a:ext cx="6975793" cy="589826"/>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spc="60" dirty="0" smtClean="0">
                <a:ln w="11430"/>
                <a:solidFill>
                  <a:schemeClr val="tx1"/>
                </a:solidFill>
                <a:effectLst>
                  <a:outerShdw blurRad="76200" dist="50800" dir="5400000" algn="tl" rotWithShape="0">
                    <a:srgbClr val="000000">
                      <a:alpha val="65000"/>
                    </a:srgbClr>
                  </a:outerShdw>
                </a:effectLst>
                <a:ea typeface="Tahoma" pitchFamily="34" charset="0"/>
                <a:cs typeface="Tahoma" pitchFamily="34" charset="0"/>
              </a:rPr>
              <a:t>CORE VALUES</a:t>
            </a:r>
            <a:endParaRPr lang="en-US" sz="1600" b="1" dirty="0">
              <a:solidFill>
                <a:schemeClr val="tx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190222816"/>
              </p:ext>
            </p:extLst>
          </p:nvPr>
        </p:nvGraphicFramePr>
        <p:xfrm>
          <a:off x="4981575" y="1482145"/>
          <a:ext cx="6975793" cy="4902197"/>
        </p:xfrm>
        <a:graphic>
          <a:graphicData uri="http://schemas.openxmlformats.org/drawingml/2006/table">
            <a:tbl>
              <a:tblPr firstRow="1" bandRow="1">
                <a:tableStyleId>{F5AB1C69-6EDB-4FF4-983F-18BD219EF322}</a:tableStyleId>
              </a:tblPr>
              <a:tblGrid>
                <a:gridCol w="1915614">
                  <a:extLst>
                    <a:ext uri="{9D8B030D-6E8A-4147-A177-3AD203B41FA5}">
                      <a16:colId xmlns:a16="http://schemas.microsoft.com/office/drawing/2014/main" val="689775188"/>
                    </a:ext>
                  </a:extLst>
                </a:gridCol>
                <a:gridCol w="5060179">
                  <a:extLst>
                    <a:ext uri="{9D8B030D-6E8A-4147-A177-3AD203B41FA5}">
                      <a16:colId xmlns:a16="http://schemas.microsoft.com/office/drawing/2014/main" val="4140682982"/>
                    </a:ext>
                  </a:extLst>
                </a:gridCol>
              </a:tblGrid>
              <a:tr h="7314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spc="60" dirty="0">
                          <a:ln w="11430"/>
                          <a:solidFill>
                            <a:schemeClr val="tx1"/>
                          </a:solidFill>
                          <a:effectLst/>
                          <a:latin typeface="+mn-lt"/>
                          <a:ea typeface="Tahoma" pitchFamily="34" charset="0"/>
                          <a:cs typeface="Tahoma" pitchFamily="34" charset="0"/>
                        </a:rPr>
                        <a:t>INTEGRITY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en-GB" sz="1100" b="1" kern="1200" spc="50" dirty="0">
                          <a:ln w="11430"/>
                          <a:solidFill>
                            <a:sysClr val="windowText" lastClr="000000"/>
                          </a:solidFill>
                          <a:effectLst/>
                          <a:latin typeface="+mn-lt"/>
                          <a:ea typeface="+mn-ea"/>
                          <a:cs typeface="Arial" panose="020B0604020202020204" pitchFamily="34" charset="0"/>
                        </a:rPr>
                        <a:t>Keeping Company’s interest above oneself. Practicing and promoting ethical business environment. Taking effective actions if there is a deviation in </a:t>
                      </a:r>
                      <a:r>
                        <a:rPr lang="en-GB" sz="1100" b="1" kern="1200" spc="50" dirty="0" smtClean="0">
                          <a:ln w="11430"/>
                          <a:solidFill>
                            <a:sysClr val="windowText" lastClr="000000"/>
                          </a:solidFill>
                          <a:effectLst/>
                          <a:latin typeface="+mn-lt"/>
                          <a:ea typeface="+mn-ea"/>
                          <a:cs typeface="Arial" panose="020B0604020202020204" pitchFamily="34" charset="0"/>
                        </a:rPr>
                        <a:t>behaviour </a:t>
                      </a:r>
                      <a:r>
                        <a:rPr lang="en-GB" sz="1100" b="1" kern="1200" spc="50" dirty="0">
                          <a:ln w="11430"/>
                          <a:solidFill>
                            <a:sysClr val="windowText" lastClr="000000"/>
                          </a:solidFill>
                          <a:effectLst/>
                          <a:latin typeface="+mn-lt"/>
                          <a:ea typeface="+mn-ea"/>
                          <a:cs typeface="Arial" panose="020B0604020202020204" pitchFamily="34" charset="0"/>
                        </a:rPr>
                        <a:t>or situation. Being honest and living within means.</a:t>
                      </a:r>
                      <a:endParaRPr lang="en-US" sz="1100" b="1" kern="1200" spc="50" dirty="0">
                        <a:ln w="11430"/>
                        <a:solidFill>
                          <a:sysClr val="windowText" lastClr="000000"/>
                        </a:solidFill>
                        <a:effectLst/>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7945869"/>
                  </a:ext>
                </a:extLst>
              </a:tr>
              <a:tr h="7314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spc="60" dirty="0">
                          <a:ln w="11430"/>
                          <a:solidFill>
                            <a:schemeClr val="tx1"/>
                          </a:solidFill>
                          <a:effectLst/>
                          <a:latin typeface="+mn-lt"/>
                          <a:ea typeface="Tahoma" pitchFamily="34" charset="0"/>
                          <a:cs typeface="Tahoma" pitchFamily="34" charset="0"/>
                        </a:rPr>
                        <a:t>EXCELLENCE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en-GB" sz="1100" b="1" kern="1200" spc="50" dirty="0">
                          <a:ln w="11430"/>
                          <a:solidFill>
                            <a:sysClr val="windowText" lastClr="000000"/>
                          </a:solidFill>
                          <a:effectLst/>
                          <a:latin typeface="+mn-lt"/>
                          <a:ea typeface="+mn-ea"/>
                          <a:cs typeface="Arial" panose="020B0604020202020204" pitchFamily="34" charset="0"/>
                        </a:rPr>
                        <a:t>Making positive contribution towards the achievement of SSGC’s vision. Striving for continuous improvement. Responding effectively to customer needs. Taking timely and corrective decisions.</a:t>
                      </a:r>
                      <a:endParaRPr lang="en-US" sz="1100" b="1" kern="1200" spc="50" dirty="0">
                        <a:ln w="11430"/>
                        <a:solidFill>
                          <a:sysClr val="windowText" lastClr="000000"/>
                        </a:solidFill>
                        <a:effectLst/>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538179"/>
                  </a:ext>
                </a:extLst>
              </a:tr>
              <a:tr h="12142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spc="60" dirty="0">
                          <a:ln w="11430"/>
                          <a:solidFill>
                            <a:schemeClr val="tx1"/>
                          </a:solidFill>
                          <a:effectLst/>
                          <a:latin typeface="+mn-lt"/>
                          <a:ea typeface="Tahoma" pitchFamily="34" charset="0"/>
                          <a:cs typeface="Tahoma" pitchFamily="34" charset="0"/>
                        </a:rPr>
                        <a:t>TEAMWORK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en-GB" sz="1100" b="1" kern="1200" spc="50" dirty="0">
                          <a:ln w="11430"/>
                          <a:solidFill>
                            <a:sysClr val="windowText" lastClr="000000"/>
                          </a:solidFill>
                          <a:effectLst/>
                          <a:latin typeface="+mn-lt"/>
                          <a:ea typeface="+mn-ea"/>
                          <a:cs typeface="Arial" panose="020B0604020202020204" pitchFamily="34" charset="0"/>
                        </a:rPr>
                        <a:t>Building strong relationships across functional areas. Working well with all types of people and co-operating with others. Soliciting advice, sharing ideas and best practices with all stakeholders. Supporting the achievements of Company’s goals. Effectively contributing and using people’s various skills and styles. Arriving at constructive solutions while maintaining positive working relationships. Demonstrating flexibility</a:t>
                      </a:r>
                      <a:endParaRPr lang="en-US" sz="1100" b="1" kern="1200" spc="50" dirty="0">
                        <a:ln w="11430"/>
                        <a:solidFill>
                          <a:sysClr val="windowText" lastClr="000000"/>
                        </a:solidFill>
                        <a:effectLst/>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0027543"/>
                  </a:ext>
                </a:extLst>
              </a:tr>
              <a:tr h="5705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spc="60" dirty="0">
                          <a:ln w="11430"/>
                          <a:solidFill>
                            <a:schemeClr val="tx1"/>
                          </a:solidFill>
                          <a:effectLst/>
                          <a:latin typeface="+mn-lt"/>
                          <a:ea typeface="Tahoma" pitchFamily="34" charset="0"/>
                          <a:cs typeface="Tahoma" pitchFamily="34" charset="0"/>
                        </a:rPr>
                        <a:t>TRANSPARENCY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en-GB" sz="1100" b="1" kern="1200" spc="50" dirty="0">
                          <a:ln w="11430"/>
                          <a:solidFill>
                            <a:sysClr val="windowText" lastClr="000000"/>
                          </a:solidFill>
                          <a:effectLst/>
                          <a:latin typeface="+mn-lt"/>
                          <a:ea typeface="+mn-ea"/>
                          <a:cs typeface="Arial" panose="020B0604020202020204" pitchFamily="34" charset="0"/>
                        </a:rPr>
                        <a:t>Displaying openness and consistency in applying policies and procedures. Following regulations in all aspects of operations and processes.</a:t>
                      </a:r>
                      <a:endParaRPr lang="en-US" sz="1100" b="1" kern="1200" spc="50" dirty="0">
                        <a:ln w="11430"/>
                        <a:solidFill>
                          <a:sysClr val="windowText" lastClr="000000"/>
                        </a:solidFill>
                        <a:effectLst/>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1047348"/>
                  </a:ext>
                </a:extLst>
              </a:tr>
              <a:tr h="4403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spc="60" dirty="0">
                          <a:ln w="11430"/>
                          <a:solidFill>
                            <a:schemeClr val="tx1"/>
                          </a:solidFill>
                          <a:effectLst/>
                          <a:latin typeface="+mn-lt"/>
                          <a:ea typeface="Tahoma" pitchFamily="34" charset="0"/>
                          <a:cs typeface="Tahoma" pitchFamily="34" charset="0"/>
                        </a:rPr>
                        <a:t>CREATIVITY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GB" sz="1100" b="1" kern="1200" spc="50" dirty="0">
                          <a:ln w="11430"/>
                          <a:solidFill>
                            <a:sysClr val="windowText" lastClr="000000"/>
                          </a:solidFill>
                          <a:effectLst/>
                          <a:latin typeface="+mn-lt"/>
                          <a:ea typeface="+mn-ea"/>
                          <a:cs typeface="Arial" panose="020B0604020202020204" pitchFamily="34" charset="0"/>
                        </a:rPr>
                        <a:t>Coming up with new ideas. Encouraging</a:t>
                      </a:r>
                      <a:r>
                        <a:rPr lang="en-GB" sz="1100" b="1" kern="1200" spc="50" baseline="0" dirty="0">
                          <a:ln w="11430"/>
                          <a:solidFill>
                            <a:sysClr val="windowText" lastClr="000000"/>
                          </a:solidFill>
                          <a:effectLst/>
                          <a:latin typeface="+mn-lt"/>
                          <a:ea typeface="+mn-ea"/>
                          <a:cs typeface="Arial" panose="020B0604020202020204" pitchFamily="34" charset="0"/>
                        </a:rPr>
                        <a:t> </a:t>
                      </a:r>
                      <a:r>
                        <a:rPr lang="en-GB" sz="1100" b="1" kern="1200" spc="50" dirty="0">
                          <a:ln w="11430"/>
                          <a:solidFill>
                            <a:sysClr val="windowText" lastClr="000000"/>
                          </a:solidFill>
                          <a:effectLst/>
                          <a:latin typeface="+mn-lt"/>
                          <a:ea typeface="+mn-ea"/>
                          <a:cs typeface="Arial" panose="020B0604020202020204" pitchFamily="34" charset="0"/>
                        </a:rPr>
                        <a:t>innovation. Promoting modified approaches.</a:t>
                      </a:r>
                      <a:r>
                        <a:rPr lang="en-GB" sz="1100" b="1" kern="1200" spc="50" baseline="0" dirty="0">
                          <a:ln w="11430"/>
                          <a:solidFill>
                            <a:sysClr val="windowText" lastClr="000000"/>
                          </a:solidFill>
                          <a:effectLst/>
                          <a:latin typeface="+mn-lt"/>
                          <a:ea typeface="+mn-ea"/>
                          <a:cs typeface="Arial" panose="020B0604020202020204" pitchFamily="34" charset="0"/>
                        </a:rPr>
                        <a:t> </a:t>
                      </a:r>
                      <a:r>
                        <a:rPr lang="en-GB" sz="1100" b="1" kern="1200" spc="50" dirty="0">
                          <a:ln w="11430"/>
                          <a:solidFill>
                            <a:sysClr val="windowText" lastClr="000000"/>
                          </a:solidFill>
                          <a:effectLst/>
                          <a:latin typeface="+mn-lt"/>
                          <a:ea typeface="+mn-ea"/>
                          <a:cs typeface="Arial" panose="020B0604020202020204" pitchFamily="34" charset="0"/>
                        </a:rPr>
                        <a:t>Converting ideas into actions.</a:t>
                      </a:r>
                      <a:endParaRPr lang="en-US" sz="1100" b="1" kern="1200" spc="50" dirty="0">
                        <a:ln w="11430"/>
                        <a:solidFill>
                          <a:sysClr val="windowText" lastClr="000000"/>
                        </a:solidFill>
                        <a:effectLst/>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8158354"/>
                  </a:ext>
                </a:extLst>
              </a:tr>
              <a:tr h="12142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spc="60" dirty="0">
                          <a:ln w="11430"/>
                          <a:solidFill>
                            <a:schemeClr val="tx1"/>
                          </a:solidFill>
                          <a:effectLst/>
                          <a:latin typeface="+mn-lt"/>
                          <a:ea typeface="Tahoma" pitchFamily="34" charset="0"/>
                          <a:cs typeface="Tahoma" pitchFamily="34" charset="0"/>
                        </a:rPr>
                        <a:t>RESPONSIBILITY TO STAKEHOLDERS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en-GB" sz="1100" b="1" kern="1200" spc="50" dirty="0">
                          <a:ln w="11430"/>
                          <a:solidFill>
                            <a:sysClr val="windowText" lastClr="000000"/>
                          </a:solidFill>
                          <a:effectLst/>
                          <a:latin typeface="+mn-lt"/>
                          <a:ea typeface="+mn-ea"/>
                          <a:cs typeface="Arial" panose="020B0604020202020204" pitchFamily="34" charset="0"/>
                        </a:rPr>
                        <a:t>Staying abreast of changing environment that impacts our business i.e. markets, competitors, technology, customers, suppliers, employees and regulators. Creating solutions to help colleagues and team members to improve their skills and performance. Ensuring optimum utilization of resources. Balancing short and long term priorities to maximize on results. Ensuring compliance of law.</a:t>
                      </a:r>
                      <a:endParaRPr lang="en-US" sz="1100" b="1" kern="1200" spc="50" dirty="0">
                        <a:ln w="11430"/>
                        <a:solidFill>
                          <a:sysClr val="windowText" lastClr="000000"/>
                        </a:solidFill>
                        <a:effectLst/>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2982507"/>
                  </a:ext>
                </a:extLst>
              </a:tr>
            </a:tbl>
          </a:graphicData>
        </a:graphic>
      </p:graphicFrame>
      <p:pic>
        <p:nvPicPr>
          <p:cNvPr id="10" name="Picture 9"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662305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513635" y="1081847"/>
            <a:ext cx="2864047" cy="1178169"/>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9" name="Right Arrow 8"/>
          <p:cNvSpPr/>
          <p:nvPr/>
        </p:nvSpPr>
        <p:spPr>
          <a:xfrm>
            <a:off x="513635" y="2285744"/>
            <a:ext cx="3302585" cy="1178169"/>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0" name="Right Arrow 9"/>
          <p:cNvSpPr/>
          <p:nvPr/>
        </p:nvSpPr>
        <p:spPr>
          <a:xfrm>
            <a:off x="513634" y="3502997"/>
            <a:ext cx="3722463" cy="1178169"/>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b="1" dirty="0">
              <a:solidFill>
                <a:schemeClr val="tx1"/>
              </a:solidFill>
            </a:endParaRPr>
          </a:p>
        </p:txBody>
      </p:sp>
      <p:sp>
        <p:nvSpPr>
          <p:cNvPr id="12" name="Right Arrow 11"/>
          <p:cNvSpPr/>
          <p:nvPr/>
        </p:nvSpPr>
        <p:spPr>
          <a:xfrm>
            <a:off x="513635" y="4785942"/>
            <a:ext cx="4851467" cy="1178169"/>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4" name="TextBox 13"/>
          <p:cNvSpPr txBox="1"/>
          <p:nvPr/>
        </p:nvSpPr>
        <p:spPr>
          <a:xfrm>
            <a:off x="580293" y="221243"/>
            <a:ext cx="6630132" cy="646331"/>
          </a:xfrm>
          <a:prstGeom prst="rect">
            <a:avLst/>
          </a:prstGeom>
          <a:noFill/>
        </p:spPr>
        <p:txBody>
          <a:bodyPr wrap="square" rtlCol="0">
            <a:spAutoFit/>
          </a:bodyPr>
          <a:lstStyle/>
          <a:p>
            <a:r>
              <a:rPr lang="en-US" sz="3600" b="1" spc="60" dirty="0">
                <a:ln w="11430"/>
                <a:effectLst>
                  <a:outerShdw blurRad="38100" dist="38100" dir="2700000" algn="tl">
                    <a:srgbClr val="000000">
                      <a:alpha val="43137"/>
                    </a:srgbClr>
                  </a:outerShdw>
                </a:effectLst>
                <a:ea typeface="Tahoma" pitchFamily="34" charset="0"/>
                <a:cs typeface="Tahoma" pitchFamily="34" charset="0"/>
              </a:rPr>
              <a:t>CORPORATE BRIEFING </a:t>
            </a:r>
            <a:endParaRPr lang="en-US" sz="3600" b="1" dirty="0">
              <a:effectLst>
                <a:outerShdw blurRad="38100" dist="38100" dir="2700000" algn="tl">
                  <a:srgbClr val="000000">
                    <a:alpha val="43137"/>
                  </a:srgbClr>
                </a:outerShdw>
              </a:effectLst>
            </a:endParaRPr>
          </a:p>
        </p:txBody>
      </p:sp>
      <p:sp>
        <p:nvSpPr>
          <p:cNvPr id="16" name="Oval 15"/>
          <p:cNvSpPr/>
          <p:nvPr/>
        </p:nvSpPr>
        <p:spPr>
          <a:xfrm>
            <a:off x="838200" y="1413355"/>
            <a:ext cx="721659" cy="539263"/>
          </a:xfrm>
          <a:prstGeom prst="ellipse">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spc="60" dirty="0">
                <a:ln w="11430"/>
                <a:solidFill>
                  <a:schemeClr val="tx1"/>
                </a:solidFill>
                <a:ea typeface="Tahoma" pitchFamily="34" charset="0"/>
                <a:cs typeface="Tahoma" pitchFamily="34" charset="0"/>
              </a:rPr>
              <a:t>01</a:t>
            </a:r>
            <a:endParaRPr lang="en-US" b="1" dirty="0">
              <a:solidFill>
                <a:schemeClr val="tx1"/>
              </a:solidFill>
            </a:endParaRPr>
          </a:p>
        </p:txBody>
      </p:sp>
      <p:sp>
        <p:nvSpPr>
          <p:cNvPr id="17" name="Oval 16"/>
          <p:cNvSpPr/>
          <p:nvPr/>
        </p:nvSpPr>
        <p:spPr>
          <a:xfrm>
            <a:off x="838200" y="2627918"/>
            <a:ext cx="721659" cy="539263"/>
          </a:xfrm>
          <a:prstGeom prst="ellipse">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spc="60" dirty="0">
                <a:ln w="11430"/>
                <a:solidFill>
                  <a:schemeClr val="tx1"/>
                </a:solidFill>
                <a:ea typeface="Tahoma" pitchFamily="34" charset="0"/>
                <a:cs typeface="Tahoma" pitchFamily="34" charset="0"/>
              </a:rPr>
              <a:t>0</a:t>
            </a:r>
            <a:fld id="{3E8957CE-9184-4F43-8EF6-FE55035743FD}" type="slidenum">
              <a:rPr lang="en-US" b="1" spc="60" smtClean="0">
                <a:ln w="11430"/>
                <a:solidFill>
                  <a:schemeClr val="tx1"/>
                </a:solidFill>
                <a:ea typeface="Tahoma" pitchFamily="34" charset="0"/>
                <a:cs typeface="Tahoma" pitchFamily="34" charset="0"/>
              </a:rPr>
              <a:pPr algn="ctr"/>
              <a:t>2</a:t>
            </a:fld>
            <a:endParaRPr lang="en-US" b="1" dirty="0">
              <a:solidFill>
                <a:schemeClr val="tx1"/>
              </a:solidFill>
            </a:endParaRPr>
          </a:p>
        </p:txBody>
      </p:sp>
      <p:sp>
        <p:nvSpPr>
          <p:cNvPr id="18" name="Oval 17"/>
          <p:cNvSpPr/>
          <p:nvPr/>
        </p:nvSpPr>
        <p:spPr>
          <a:xfrm>
            <a:off x="838200" y="3831462"/>
            <a:ext cx="721659" cy="539263"/>
          </a:xfrm>
          <a:prstGeom prst="ellipse">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spc="60" dirty="0">
                <a:ln w="11430"/>
                <a:solidFill>
                  <a:schemeClr val="tx1"/>
                </a:solidFill>
                <a:ea typeface="Tahoma" pitchFamily="34" charset="0"/>
                <a:cs typeface="Tahoma" pitchFamily="34" charset="0"/>
              </a:rPr>
              <a:t>03</a:t>
            </a:r>
            <a:endParaRPr lang="en-US" b="1" dirty="0">
              <a:solidFill>
                <a:schemeClr val="tx1"/>
              </a:solidFill>
            </a:endParaRPr>
          </a:p>
        </p:txBody>
      </p:sp>
      <p:sp>
        <p:nvSpPr>
          <p:cNvPr id="19" name="Oval 18"/>
          <p:cNvSpPr/>
          <p:nvPr/>
        </p:nvSpPr>
        <p:spPr>
          <a:xfrm>
            <a:off x="838200" y="5105394"/>
            <a:ext cx="721659" cy="539263"/>
          </a:xfrm>
          <a:prstGeom prst="ellipse">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spc="60" dirty="0">
                <a:ln w="11430"/>
                <a:solidFill>
                  <a:schemeClr val="tx1"/>
                </a:solidFill>
                <a:ea typeface="Tahoma" pitchFamily="34" charset="0"/>
                <a:cs typeface="Tahoma" pitchFamily="34" charset="0"/>
              </a:rPr>
              <a:t>04</a:t>
            </a:r>
            <a:endParaRPr lang="en-US" b="1" dirty="0">
              <a:solidFill>
                <a:schemeClr val="tx1"/>
              </a:solidFill>
            </a:endParaRPr>
          </a:p>
        </p:txBody>
      </p:sp>
      <p:pic>
        <p:nvPicPr>
          <p:cNvPr id="27" name="Picture 26" descr="NEW SSGC LOGO copy.png"/>
          <p:cNvPicPr/>
          <p:nvPr/>
        </p:nvPicPr>
        <p:blipFill>
          <a:blip r:embed="rId2"/>
          <a:stretch>
            <a:fillRect/>
          </a:stretch>
        </p:blipFill>
        <p:spPr>
          <a:xfrm>
            <a:off x="10524934" y="47714"/>
            <a:ext cx="1628380" cy="562678"/>
          </a:xfrm>
          <a:prstGeom prst="rect">
            <a:avLst/>
          </a:prstGeom>
        </p:spPr>
      </p:pic>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29" name="Rectangle 28"/>
          <p:cNvSpPr/>
          <p:nvPr/>
        </p:nvSpPr>
        <p:spPr>
          <a:xfrm>
            <a:off x="3911825" y="2477631"/>
            <a:ext cx="7470546" cy="748813"/>
          </a:xfrm>
          <a:prstGeom prst="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dirty="0">
                <a:ln w="0"/>
                <a:effectLst>
                  <a:outerShdw blurRad="38100" dist="19050" dir="2700000" algn="tl" rotWithShape="0">
                    <a:schemeClr val="dk1">
                      <a:alpha val="40000"/>
                    </a:schemeClr>
                  </a:outerShdw>
                </a:effectLst>
                <a:ea typeface="Tahoma" panose="020B0604030504040204" pitchFamily="34" charset="0"/>
                <a:cs typeface="Tahoma" panose="020B0604030504040204" pitchFamily="34" charset="0"/>
              </a:rPr>
              <a:t>STRATEGIC / OPERATIONAL DEVELOPMENTS</a:t>
            </a:r>
            <a:endParaRPr lang="en-US" b="1" dirty="0">
              <a:ea typeface="Tahoma" panose="020B0604030504040204" pitchFamily="34" charset="0"/>
              <a:cs typeface="Tahoma" panose="020B0604030504040204" pitchFamily="34" charset="0"/>
            </a:endParaRPr>
          </a:p>
        </p:txBody>
      </p:sp>
      <p:sp>
        <p:nvSpPr>
          <p:cNvPr id="30" name="Rectangle 29"/>
          <p:cNvSpPr/>
          <p:nvPr/>
        </p:nvSpPr>
        <p:spPr>
          <a:xfrm>
            <a:off x="4332718" y="3740297"/>
            <a:ext cx="7049649" cy="748813"/>
          </a:xfrm>
          <a:prstGeom prst="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dirty="0">
                <a:ln w="0"/>
                <a:effectLst>
                  <a:outerShdw blurRad="38100" dist="19050" dir="2700000" algn="tl" rotWithShape="0">
                    <a:schemeClr val="dk1">
                      <a:alpha val="40000"/>
                    </a:schemeClr>
                  </a:outerShdw>
                </a:effectLst>
                <a:ea typeface="Tahoma" panose="020B0604030504040204" pitchFamily="34" charset="0"/>
                <a:cs typeface="Tahoma" panose="020B0604030504040204" pitchFamily="34" charset="0"/>
              </a:rPr>
              <a:t>OTHER INFORMATION</a:t>
            </a:r>
            <a:endParaRPr lang="en-US" b="1" dirty="0">
              <a:ea typeface="Tahoma" panose="020B0604030504040204" pitchFamily="34" charset="0"/>
              <a:cs typeface="Tahoma" panose="020B0604030504040204" pitchFamily="34" charset="0"/>
            </a:endParaRPr>
          </a:p>
        </p:txBody>
      </p:sp>
      <p:sp>
        <p:nvSpPr>
          <p:cNvPr id="31" name="Rectangle 30"/>
          <p:cNvSpPr/>
          <p:nvPr/>
        </p:nvSpPr>
        <p:spPr>
          <a:xfrm>
            <a:off x="5443671" y="5002964"/>
            <a:ext cx="5938696" cy="748813"/>
          </a:xfrm>
          <a:prstGeom prst="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dirty="0">
                <a:ln w="0"/>
                <a:effectLst>
                  <a:outerShdw blurRad="38100" dist="19050" dir="2700000" algn="tl" rotWithShape="0">
                    <a:schemeClr val="dk1">
                      <a:alpha val="40000"/>
                    </a:schemeClr>
                  </a:outerShdw>
                </a:effectLst>
                <a:ea typeface="Tahoma" panose="020B0604030504040204" pitchFamily="34" charset="0"/>
                <a:cs typeface="Tahoma" panose="020B0604030504040204" pitchFamily="34" charset="0"/>
              </a:rPr>
              <a:t>QUESTION &amp; ANSWER SESSIONS</a:t>
            </a:r>
            <a:endParaRPr lang="en-US" b="1" dirty="0">
              <a:ea typeface="Tahoma" panose="020B0604030504040204" pitchFamily="34" charset="0"/>
              <a:cs typeface="Tahoma" panose="020B0604030504040204" pitchFamily="34" charset="0"/>
            </a:endParaRPr>
          </a:p>
        </p:txBody>
      </p:sp>
      <p:sp>
        <p:nvSpPr>
          <p:cNvPr id="33" name="Rectangle 32"/>
          <p:cNvSpPr/>
          <p:nvPr/>
        </p:nvSpPr>
        <p:spPr>
          <a:xfrm>
            <a:off x="3469593" y="1305684"/>
            <a:ext cx="7912774" cy="748813"/>
          </a:xfrm>
          <a:prstGeom prst="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dirty="0">
                <a:ln w="0"/>
                <a:effectLst>
                  <a:outerShdw blurRad="38100" dist="19050" dir="2700000" algn="tl" rotWithShape="0">
                    <a:schemeClr val="dk1">
                      <a:alpha val="40000"/>
                    </a:schemeClr>
                  </a:outerShdw>
                </a:effectLst>
                <a:ea typeface="Tahoma" panose="020B0604030504040204" pitchFamily="34" charset="0"/>
                <a:cs typeface="Tahoma" panose="020B0604030504040204" pitchFamily="34" charset="0"/>
              </a:rPr>
              <a:t>FINANCIAL INFORMATION</a:t>
            </a:r>
            <a:endParaRPr lang="en-US" b="1" dirty="0">
              <a:ea typeface="Tahoma" panose="020B0604030504040204" pitchFamily="34" charset="0"/>
              <a:cs typeface="Tahoma" panose="020B0604030504040204" pitchFamily="34" charset="0"/>
            </a:endParaRPr>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2</a:t>
            </a:fld>
            <a:endParaRPr lang="en-US" dirty="0"/>
          </a:p>
        </p:txBody>
      </p:sp>
    </p:spTree>
    <p:extLst>
      <p:ext uri="{BB962C8B-B14F-4D97-AF65-F5344CB8AC3E}">
        <p14:creationId xmlns:p14="http://schemas.microsoft.com/office/powerpoint/2010/main" val="2161509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80293" y="221243"/>
            <a:ext cx="6630132" cy="646331"/>
          </a:xfrm>
          <a:prstGeom prst="rect">
            <a:avLst/>
          </a:prstGeom>
          <a:noFill/>
        </p:spPr>
        <p:txBody>
          <a:bodyPr wrap="square" rtlCol="0">
            <a:spAutoFit/>
          </a:bodyPr>
          <a:lstStyle/>
          <a:p>
            <a:r>
              <a:rPr lang="en-US" sz="3600" b="1" spc="60" dirty="0">
                <a:ln w="11430"/>
                <a:effectLst>
                  <a:outerShdw blurRad="38100" dist="38100" dir="2700000" algn="tl">
                    <a:srgbClr val="000000">
                      <a:alpha val="43137"/>
                    </a:srgbClr>
                  </a:outerShdw>
                </a:effectLst>
                <a:ea typeface="Tahoma" pitchFamily="34" charset="0"/>
                <a:cs typeface="Tahoma" pitchFamily="34" charset="0"/>
              </a:rPr>
              <a:t>CORPORATE BRIEFING</a:t>
            </a:r>
            <a:endParaRPr lang="en-US" sz="3600" b="1" dirty="0">
              <a:effectLst>
                <a:outerShdw blurRad="38100" dist="38100" dir="2700000" algn="tl">
                  <a:srgbClr val="000000">
                    <a:alpha val="43137"/>
                  </a:srgbClr>
                </a:outerShdw>
              </a:effectLst>
            </a:endParaRPr>
          </a:p>
        </p:txBody>
      </p:sp>
      <p:sp>
        <p:nvSpPr>
          <p:cNvPr id="28" name="Footer Placeholder 27"/>
          <p:cNvSpPr>
            <a:spLocks noGrp="1"/>
          </p:cNvSpPr>
          <p:nvPr>
            <p:ph type="ftr" sz="quarter" idx="11"/>
          </p:nvPr>
        </p:nvSpPr>
        <p:spPr>
          <a:xfrm>
            <a:off x="513636" y="6356350"/>
            <a:ext cx="10868732" cy="365125"/>
          </a:xfrm>
        </p:spPr>
        <p:txBody>
          <a:bodyPr/>
          <a:lstStyle/>
          <a:p>
            <a:pPr algn="l"/>
            <a:r>
              <a:rPr lang="en-GB"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SUI SOUTHERN GAS COMPANY LIMTED                           |CORPORATE BRIEFING|                                      Web: WWW.SSGC.COM.PK</a:t>
            </a:r>
            <a:endParaRPr lang="en-US"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20</a:t>
            </a:fld>
            <a:endParaRPr lang="en-US" dirty="0"/>
          </a:p>
        </p:txBody>
      </p:sp>
      <p:sp>
        <p:nvSpPr>
          <p:cNvPr id="2" name="Right Arrow Callout 1"/>
          <p:cNvSpPr/>
          <p:nvPr/>
        </p:nvSpPr>
        <p:spPr>
          <a:xfrm>
            <a:off x="647709" y="1742267"/>
            <a:ext cx="8839184" cy="2801158"/>
          </a:xfrm>
          <a:prstGeom prst="rightArrowCallout">
            <a:avLst>
              <a:gd name="adj1" fmla="val 25000"/>
              <a:gd name="adj2" fmla="val 20579"/>
              <a:gd name="adj3" fmla="val 23980"/>
              <a:gd name="adj4" fmla="val 64977"/>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3200" b="1" spc="60" dirty="0">
                <a:ln w="11430"/>
                <a:solidFill>
                  <a:schemeClr val="tx1"/>
                </a:solidFill>
                <a:effectLst>
                  <a:outerShdw blurRad="38100" dist="38100" dir="2700000" algn="tl">
                    <a:srgbClr val="000000">
                      <a:alpha val="43137"/>
                    </a:srgbClr>
                  </a:outerShdw>
                </a:effectLst>
                <a:ea typeface="Tahoma" pitchFamily="34" charset="0"/>
                <a:cs typeface="Tahoma" pitchFamily="34" charset="0"/>
              </a:rPr>
              <a:t>QUESTION &amp; ANSWER SESSION</a:t>
            </a:r>
            <a:endParaRPr lang="en-US" sz="3200" b="1" dirty="0">
              <a:solidFill>
                <a:schemeClr val="tx1"/>
              </a:solidFill>
              <a:effectLst>
                <a:outerShdw blurRad="38100" dist="38100" dir="2700000" algn="tl">
                  <a:srgbClr val="000000">
                    <a:alpha val="43137"/>
                  </a:srgbClr>
                </a:outerShdw>
              </a:effectLst>
            </a:endParaRPr>
          </a:p>
        </p:txBody>
      </p:sp>
      <p:sp>
        <p:nvSpPr>
          <p:cNvPr id="3" name="Oval 2"/>
          <p:cNvSpPr/>
          <p:nvPr/>
        </p:nvSpPr>
        <p:spPr>
          <a:xfrm>
            <a:off x="9486893" y="2242733"/>
            <a:ext cx="1895475" cy="1800225"/>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32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04</a:t>
            </a:r>
            <a:endParaRPr lang="en-US" sz="3200" b="1" dirty="0">
              <a:solidFill>
                <a:schemeClr val="bg1"/>
              </a:solidFill>
              <a:effectLst>
                <a:outerShdw blurRad="38100" dist="38100" dir="2700000" algn="tl">
                  <a:srgbClr val="000000">
                    <a:alpha val="43137"/>
                  </a:srgbClr>
                </a:outerShdw>
              </a:effectLst>
            </a:endParaRPr>
          </a:p>
        </p:txBody>
      </p:sp>
      <p:pic>
        <p:nvPicPr>
          <p:cNvPr id="9" name="Picture 8"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321333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PowerPoint PPT Template called: bus808, about business orange grey gray flower butterfly science insect metaphor met">
            <a:hlinkClick r:id="" action="ppaction://noaction"/>
          </p:cNvPr>
          <p:cNvPicPr>
            <a:picLocks noChangeAspect="1" noChangeArrowheads="1"/>
          </p:cNvPicPr>
          <p:nvPr/>
        </p:nvPicPr>
        <p:blipFill>
          <a:blip r:embed="rId2"/>
          <a:srcRect/>
          <a:stretch>
            <a:fillRect/>
          </a:stretch>
        </p:blipFill>
        <p:spPr bwMode="auto">
          <a:xfrm>
            <a:off x="589090" y="9144"/>
            <a:ext cx="11084750" cy="6894576"/>
          </a:xfrm>
          <a:prstGeom prst="rect">
            <a:avLst/>
          </a:prstGeom>
          <a:noFill/>
        </p:spPr>
      </p:pic>
      <p:pic>
        <p:nvPicPr>
          <p:cNvPr id="3" name="Picture 2" descr="http://www.mags.net.pk/clients/images/thumbnails/ssgc.jpg"/>
          <p:cNvPicPr>
            <a:picLocks noChangeAspect="1" noChangeArrowheads="1"/>
          </p:cNvPicPr>
          <p:nvPr/>
        </p:nvPicPr>
        <p:blipFill>
          <a:blip r:embed="rId3"/>
          <a:srcRect l="41021" t="15498" r="1134" b="47830"/>
          <a:stretch>
            <a:fillRect/>
          </a:stretch>
        </p:blipFill>
        <p:spPr bwMode="auto">
          <a:xfrm>
            <a:off x="609600" y="4023609"/>
            <a:ext cx="4480560" cy="2759576"/>
          </a:xfrm>
          <a:prstGeom prst="rect">
            <a:avLst/>
          </a:prstGeom>
          <a:noFill/>
        </p:spPr>
      </p:pic>
      <p:cxnSp>
        <p:nvCxnSpPr>
          <p:cNvPr id="5" name="Straight Connector 4"/>
          <p:cNvCxnSpPr/>
          <p:nvPr/>
        </p:nvCxnSpPr>
        <p:spPr>
          <a:xfrm rot="5400000">
            <a:off x="3742317" y="5371793"/>
            <a:ext cx="2696642" cy="95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2" descr="PowerPoint PPT Template called: bus808, about business orange grey gray flower butterfly science insect metaphor met">
            <a:hlinkClick r:id="" action="ppaction://noaction"/>
          </p:cNvPr>
          <p:cNvPicPr>
            <a:picLocks noChangeAspect="1" noChangeArrowheads="1"/>
          </p:cNvPicPr>
          <p:nvPr/>
        </p:nvPicPr>
        <p:blipFill>
          <a:blip r:embed="rId2"/>
          <a:srcRect l="2500" t="4444" r="85833" b="44444"/>
          <a:stretch>
            <a:fillRect/>
          </a:stretch>
        </p:blipFill>
        <p:spPr bwMode="auto">
          <a:xfrm>
            <a:off x="2108105" y="362035"/>
            <a:ext cx="7955280" cy="3505200"/>
          </a:xfrm>
          <a:prstGeom prst="rect">
            <a:avLst/>
          </a:prstGeom>
          <a:noFill/>
        </p:spPr>
      </p:pic>
      <p:sp>
        <p:nvSpPr>
          <p:cNvPr id="6" name="Rectangle 5"/>
          <p:cNvSpPr/>
          <p:nvPr/>
        </p:nvSpPr>
        <p:spPr>
          <a:xfrm>
            <a:off x="3939448" y="1088789"/>
            <a:ext cx="4277133" cy="1717393"/>
          </a:xfrm>
          <a:prstGeom prst="rect">
            <a:avLst/>
          </a:prstGeom>
        </p:spPr>
        <p:txBody>
          <a:bodyPr wrap="none">
            <a:spAutoFit/>
          </a:bodyPr>
          <a:lstStyle/>
          <a:p>
            <a:r>
              <a:rPr lang="en-US" sz="10560" dirty="0">
                <a:ln w="18415" cmpd="sng">
                  <a:solidFill>
                    <a:srgbClr val="FFFFFF"/>
                  </a:solidFill>
                  <a:prstDash val="solid"/>
                </a:ln>
                <a:solidFill>
                  <a:srgbClr val="FFFFFF"/>
                </a:solidFill>
                <a:effectLst>
                  <a:glow rad="101600">
                    <a:schemeClr val="accent2">
                      <a:lumMod val="75000"/>
                      <a:alpha val="60000"/>
                    </a:schemeClr>
                  </a:glow>
                  <a:outerShdw blurRad="63500" dir="3600000" algn="tl" rotWithShape="0">
                    <a:srgbClr val="000000">
                      <a:alpha val="70000"/>
                    </a:srgbClr>
                  </a:outerShdw>
                </a:effectLst>
                <a:latin typeface="Edwardian Script ITC" panose="030303020407070D0804" pitchFamily="66" charset="0"/>
              </a:rPr>
              <a:t>Thank you</a:t>
            </a:r>
            <a:endParaRPr lang="en-US" sz="10560" dirty="0">
              <a:ln w="18415" cmpd="sng">
                <a:solidFill>
                  <a:srgbClr val="FFFFFF"/>
                </a:solidFill>
                <a:prstDash val="solid"/>
              </a:ln>
              <a:solidFill>
                <a:srgbClr val="FFFFFF"/>
              </a:solidFill>
              <a:effectLst>
                <a:glow rad="101600">
                  <a:schemeClr val="accent2">
                    <a:lumMod val="75000"/>
                    <a:alpha val="60000"/>
                  </a:schemeClr>
                </a:glow>
                <a:outerShdw blurRad="63500" dir="3600000" algn="tl" rotWithShape="0">
                  <a:srgbClr val="000000">
                    <a:alpha val="70000"/>
                  </a:srgbClr>
                </a:outerShdw>
              </a:effectLst>
            </a:endParaRPr>
          </a:p>
        </p:txBody>
      </p:sp>
      <p:sp>
        <p:nvSpPr>
          <p:cNvPr id="10" name="Frame 9"/>
          <p:cNvSpPr/>
          <p:nvPr/>
        </p:nvSpPr>
        <p:spPr>
          <a:xfrm>
            <a:off x="589090" y="1"/>
            <a:ext cx="10993310" cy="6876962"/>
          </a:xfrm>
          <a:prstGeom prst="frame">
            <a:avLst>
              <a:gd name="adj1" fmla="val 1134"/>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2160" dirty="0">
              <a:solidFill>
                <a:schemeClr val="tx1"/>
              </a:solidFill>
              <a:latin typeface="Arial Narrow" pitchFamily="34" charset="0"/>
            </a:endParaRPr>
          </a:p>
        </p:txBody>
      </p:sp>
      <p:sp>
        <p:nvSpPr>
          <p:cNvPr id="12" name="Slide Number Placeholder 10"/>
          <p:cNvSpPr txBox="1">
            <a:spLocks/>
          </p:cNvSpPr>
          <p:nvPr/>
        </p:nvSpPr>
        <p:spPr>
          <a:xfrm>
            <a:off x="11308080" y="6629400"/>
            <a:ext cx="219456" cy="219456"/>
          </a:xfrm>
          <a:prstGeom prst="rect">
            <a:avLst/>
          </a:prstGeom>
          <a:solidFill>
            <a:schemeClr val="tx2">
              <a:lumMod val="40000"/>
              <a:lumOff val="60000"/>
            </a:schemeClr>
          </a:solidFill>
          <a:scene3d>
            <a:camera prst="orthographicFront"/>
            <a:lightRig rig="threePt" dir="t"/>
          </a:scene3d>
          <a:sp3d>
            <a:bevelT/>
          </a:sp3d>
        </p:spPr>
        <p:txBody>
          <a:bodyPr vert="horz" lIns="0" tIns="54864" rIns="0" bIns="54864" rtlCol="0" anchor="ctr">
            <a:noAutofit/>
          </a:bodyPr>
          <a:lstStyle/>
          <a:p>
            <a:pPr algn="ctr" defTabSz="1097280">
              <a:defRPr/>
            </a:pPr>
            <a:r>
              <a:rPr lang="en-US" sz="1080" dirty="0">
                <a:effectLst>
                  <a:outerShdw blurRad="38100" dist="38100" dir="2700000" algn="tl">
                    <a:srgbClr val="000000">
                      <a:alpha val="43137"/>
                    </a:srgbClr>
                  </a:outerShdw>
                </a:effectLst>
              </a:rPr>
              <a:t>27</a:t>
            </a:r>
          </a:p>
        </p:txBody>
      </p:sp>
      <p:sp>
        <p:nvSpPr>
          <p:cNvPr id="2" name="Footer Placeholder 1"/>
          <p:cNvSpPr>
            <a:spLocks noGrp="1"/>
          </p:cNvSpPr>
          <p:nvPr>
            <p:ph type="ftr" sz="quarter" idx="11"/>
          </p:nvPr>
        </p:nvSpPr>
        <p:spPr/>
        <p:txBody>
          <a:bodyPr/>
          <a:lstStyle/>
          <a:p>
            <a:r>
              <a:rPr lang="en-US" dirty="0"/>
              <a:t>SUI SOUTHERN GAS COMPANY LIMTED                           |CORPORATE BRIEFING|                                      Web: WWW.SSGC.COM.PK</a:t>
            </a:r>
          </a:p>
        </p:txBody>
      </p:sp>
    </p:spTree>
    <p:extLst>
      <p:ext uri="{BB962C8B-B14F-4D97-AF65-F5344CB8AC3E}">
        <p14:creationId xmlns:p14="http://schemas.microsoft.com/office/powerpoint/2010/main" val="6212176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80293" y="221243"/>
            <a:ext cx="6630132" cy="646331"/>
          </a:xfrm>
          <a:prstGeom prst="rect">
            <a:avLst/>
          </a:prstGeom>
          <a:noFill/>
        </p:spPr>
        <p:txBody>
          <a:bodyPr wrap="square" rtlCol="0">
            <a:spAutoFit/>
          </a:bodyPr>
          <a:lstStyle/>
          <a:p>
            <a:r>
              <a:rPr lang="en-US" sz="3600" b="1" spc="60" dirty="0">
                <a:ln w="11430"/>
                <a:effectLst>
                  <a:outerShdw blurRad="38100" dist="38100" dir="2700000" algn="tl">
                    <a:srgbClr val="000000">
                      <a:alpha val="43137"/>
                    </a:srgbClr>
                  </a:outerShdw>
                </a:effectLst>
                <a:ea typeface="Tahoma" pitchFamily="34" charset="0"/>
                <a:cs typeface="Tahoma" pitchFamily="34" charset="0"/>
              </a:rPr>
              <a:t>CORPORATE BRIEFING</a:t>
            </a:r>
            <a:endParaRPr lang="en-US" sz="3600" b="1" dirty="0">
              <a:effectLst>
                <a:outerShdw blurRad="38100" dist="38100" dir="2700000" algn="tl">
                  <a:srgbClr val="000000">
                    <a:alpha val="43137"/>
                  </a:srgbClr>
                </a:outerShdw>
              </a:effectLst>
            </a:endParaRPr>
          </a:p>
        </p:txBody>
      </p:sp>
      <p:sp>
        <p:nvSpPr>
          <p:cNvPr id="28" name="Footer Placeholder 27"/>
          <p:cNvSpPr>
            <a:spLocks noGrp="1"/>
          </p:cNvSpPr>
          <p:nvPr>
            <p:ph type="ftr" sz="quarter" idx="11"/>
          </p:nvPr>
        </p:nvSpPr>
        <p:spPr>
          <a:xfrm>
            <a:off x="513636" y="6356350"/>
            <a:ext cx="10868732" cy="365125"/>
          </a:xfrm>
        </p:spPr>
        <p:txBody>
          <a:bodyPr/>
          <a:lstStyle/>
          <a:p>
            <a:pPr algn="l"/>
            <a:r>
              <a:rPr lang="en-GB"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SUI SOUTHERN GAS COMPANY LIMTED                           |CORPORATE BRIEFING|                                      Web: WWW.SSGC.COM.PK</a:t>
            </a:r>
            <a:endParaRPr lang="en-US"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3</a:t>
            </a:fld>
            <a:endParaRPr lang="en-US" dirty="0"/>
          </a:p>
        </p:txBody>
      </p:sp>
      <p:sp>
        <p:nvSpPr>
          <p:cNvPr id="2" name="Right Arrow Callout 1"/>
          <p:cNvSpPr/>
          <p:nvPr/>
        </p:nvSpPr>
        <p:spPr>
          <a:xfrm>
            <a:off x="647709" y="1742267"/>
            <a:ext cx="8839184" cy="2801158"/>
          </a:xfrm>
          <a:prstGeom prst="rightArrowCallout">
            <a:avLst>
              <a:gd name="adj1" fmla="val 25000"/>
              <a:gd name="adj2" fmla="val 20579"/>
              <a:gd name="adj3" fmla="val 23980"/>
              <a:gd name="adj4" fmla="val 64977"/>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3200" b="1" spc="60" dirty="0">
                <a:ln w="11430"/>
                <a:solidFill>
                  <a:schemeClr val="tx1"/>
                </a:solidFill>
                <a:effectLst>
                  <a:outerShdw blurRad="38100" dist="38100" dir="2700000" algn="tl">
                    <a:srgbClr val="000000">
                      <a:alpha val="43137"/>
                    </a:srgbClr>
                  </a:outerShdw>
                </a:effectLst>
                <a:ea typeface="Tahoma" pitchFamily="34" charset="0"/>
                <a:cs typeface="Tahoma" pitchFamily="34" charset="0"/>
              </a:rPr>
              <a:t>FINANCIAL INFORMATION</a:t>
            </a:r>
            <a:endParaRPr lang="en-US" sz="3200" b="1" dirty="0">
              <a:solidFill>
                <a:schemeClr val="tx1"/>
              </a:solidFill>
              <a:effectLst>
                <a:outerShdw blurRad="38100" dist="38100" dir="2700000" algn="tl">
                  <a:srgbClr val="000000">
                    <a:alpha val="43137"/>
                  </a:srgbClr>
                </a:outerShdw>
              </a:effectLst>
            </a:endParaRPr>
          </a:p>
        </p:txBody>
      </p:sp>
      <p:sp>
        <p:nvSpPr>
          <p:cNvPr id="3" name="Oval 2"/>
          <p:cNvSpPr/>
          <p:nvPr/>
        </p:nvSpPr>
        <p:spPr>
          <a:xfrm>
            <a:off x="9486893" y="2242733"/>
            <a:ext cx="1895475" cy="1800225"/>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32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01</a:t>
            </a:r>
            <a:endParaRPr lang="en-US" sz="3200" b="1" dirty="0">
              <a:solidFill>
                <a:schemeClr val="bg1"/>
              </a:solidFill>
              <a:effectLst>
                <a:outerShdw blurRad="38100" dist="38100" dir="2700000" algn="tl">
                  <a:srgbClr val="000000">
                    <a:alpha val="43137"/>
                  </a:srgbClr>
                </a:outerShdw>
              </a:effectLst>
            </a:endParaRPr>
          </a:p>
        </p:txBody>
      </p:sp>
      <p:pic>
        <p:nvPicPr>
          <p:cNvPr id="8" name="Picture 7"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2132681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4</a:t>
            </a:fld>
            <a:endParaRPr lang="en-US" dirty="0"/>
          </a:p>
        </p:txBody>
      </p:sp>
      <p:sp>
        <p:nvSpPr>
          <p:cNvPr id="4" name="Rounded Rectangle 3"/>
          <p:cNvSpPr/>
          <p:nvPr/>
        </p:nvSpPr>
        <p:spPr>
          <a:xfrm>
            <a:off x="128227" y="143699"/>
            <a:ext cx="9326606"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OUR FINANCIALS – SNAPSHOT FY 2020-21</a:t>
            </a:r>
            <a:endParaRPr lang="en-US" b="1" dirty="0">
              <a:solidFill>
                <a:schemeClr val="bg1"/>
              </a:solidFill>
              <a:effectLst>
                <a:outerShdw blurRad="38100" dist="38100" dir="2700000" algn="tl">
                  <a:srgbClr val="000000">
                    <a:alpha val="43137"/>
                  </a:srgbClr>
                </a:outerShdw>
              </a:effectLst>
            </a:endParaRPr>
          </a:p>
        </p:txBody>
      </p:sp>
      <p:sp>
        <p:nvSpPr>
          <p:cNvPr id="7" name="Rounded Rectangle 6"/>
          <p:cNvSpPr/>
          <p:nvPr/>
        </p:nvSpPr>
        <p:spPr>
          <a:xfrm>
            <a:off x="300038" y="1621931"/>
            <a:ext cx="2682444" cy="211382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sz="1100" b="1" spc="50" dirty="0">
              <a:ln w="11430"/>
              <a:solidFill>
                <a:srgbClr val="C00000"/>
              </a:solidFill>
              <a:effectLst>
                <a:outerShdw blurRad="76200" dist="50800" dir="5400000" algn="tl" rotWithShape="0">
                  <a:srgbClr val="000000">
                    <a:alpha val="65000"/>
                  </a:srgbClr>
                </a:outerShdw>
              </a:effectLst>
              <a:latin typeface="Century Gothic" panose="020B0502020202020204" pitchFamily="34" charset="0"/>
              <a:cs typeface="Arial" panose="020B0604020202020204" pitchFamily="34" charset="0"/>
            </a:endParaRPr>
          </a:p>
          <a:p>
            <a:pPr algn="ctr"/>
            <a:endParaRPr lang="en-GB" sz="500" b="1" spc="50" dirty="0">
              <a:ln w="11430"/>
              <a:solidFill>
                <a:srgbClr val="C00000"/>
              </a:solidFill>
              <a:effectLst>
                <a:outerShdw blurRad="76200" dist="50800" dir="5400000" algn="tl" rotWithShape="0">
                  <a:srgbClr val="000000">
                    <a:alpha val="65000"/>
                  </a:srgbClr>
                </a:outerShdw>
              </a:effectLst>
              <a:latin typeface="Century Gothic" panose="020B0502020202020204" pitchFamily="34" charset="0"/>
              <a:cs typeface="Arial" panose="020B0604020202020204" pitchFamily="34" charset="0"/>
            </a:endParaRPr>
          </a:p>
          <a:p>
            <a:pPr algn="ctr"/>
            <a:r>
              <a:rPr lang="en-GB" sz="1600" b="1" spc="50" dirty="0">
                <a:ln w="11430"/>
                <a:solidFill>
                  <a:srgbClr val="C00000"/>
                </a:solidFill>
                <a:ea typeface="Tahoma" panose="020B0604030504040204" pitchFamily="34" charset="0"/>
                <a:cs typeface="Tahoma" panose="020B0604030504040204" pitchFamily="34" charset="0"/>
              </a:rPr>
              <a:t>Profit / </a:t>
            </a:r>
            <a:r>
              <a:rPr lang="en-GB" sz="1600" b="1" spc="50" dirty="0" smtClean="0">
                <a:ln w="11430"/>
                <a:solidFill>
                  <a:srgbClr val="C00000"/>
                </a:solidFill>
                <a:ea typeface="Tahoma" panose="020B0604030504040204" pitchFamily="34" charset="0"/>
                <a:cs typeface="Tahoma" panose="020B0604030504040204" pitchFamily="34" charset="0"/>
              </a:rPr>
              <a:t>(Loss</a:t>
            </a:r>
            <a:r>
              <a:rPr lang="en-GB" sz="1600" b="1" spc="50" dirty="0">
                <a:ln w="11430"/>
                <a:solidFill>
                  <a:srgbClr val="C00000"/>
                </a:solidFill>
                <a:ea typeface="Tahoma" panose="020B0604030504040204" pitchFamily="34" charset="0"/>
                <a:cs typeface="Tahoma" panose="020B0604030504040204" pitchFamily="34" charset="0"/>
              </a:rPr>
              <a:t>) after </a:t>
            </a:r>
            <a:r>
              <a:rPr lang="en-GB" sz="1600" b="1" spc="50" dirty="0" smtClean="0">
                <a:ln w="11430"/>
                <a:solidFill>
                  <a:srgbClr val="C00000"/>
                </a:solidFill>
                <a:ea typeface="Tahoma" panose="020B0604030504040204" pitchFamily="34" charset="0"/>
                <a:cs typeface="Tahoma" panose="020B0604030504040204" pitchFamily="34" charset="0"/>
              </a:rPr>
              <a:t>Tax</a:t>
            </a:r>
            <a:r>
              <a:rPr lang="en-GB" sz="1600" b="1" spc="50" dirty="0">
                <a:ln w="11430"/>
                <a:solidFill>
                  <a:srgbClr val="C00000"/>
                </a:solidFill>
                <a:ea typeface="Tahoma" panose="020B0604030504040204" pitchFamily="34" charset="0"/>
                <a:cs typeface="Tahoma" panose="020B0604030504040204" pitchFamily="34" charset="0"/>
              </a:rPr>
              <a:t>:</a:t>
            </a:r>
          </a:p>
          <a:p>
            <a:pPr algn="ctr"/>
            <a:endParaRPr lang="en-GB" sz="1400" b="1" spc="50" dirty="0">
              <a:ln w="11430"/>
              <a:solidFill>
                <a:srgbClr val="C00000"/>
              </a:solidFill>
              <a:ea typeface="Tahoma" panose="020B0604030504040204" pitchFamily="34" charset="0"/>
              <a:cs typeface="Tahoma" panose="020B0604030504040204" pitchFamily="34" charset="0"/>
            </a:endParaRPr>
          </a:p>
          <a:p>
            <a:pPr algn="ctr"/>
            <a:r>
              <a:rPr lang="en-GB" sz="1400" b="1" spc="60" dirty="0">
                <a:ln w="11430"/>
                <a:solidFill>
                  <a:schemeClr val="tx1"/>
                </a:solidFill>
                <a:ea typeface="Tahoma" panose="020B0604030504040204" pitchFamily="34" charset="0"/>
                <a:cs typeface="Tahoma" panose="020B0604030504040204" pitchFamily="34" charset="0"/>
              </a:rPr>
              <a:t>2021: PKR 1,956 million</a:t>
            </a:r>
          </a:p>
          <a:p>
            <a:pPr algn="ctr"/>
            <a:endParaRPr lang="en-GB" sz="1400" b="1" spc="60" dirty="0">
              <a:ln w="11430"/>
              <a:solidFill>
                <a:schemeClr val="tx1"/>
              </a:solidFill>
              <a:ea typeface="Tahoma" panose="020B0604030504040204" pitchFamily="34" charset="0"/>
              <a:cs typeface="Tahoma" panose="020B0604030504040204" pitchFamily="34" charset="0"/>
            </a:endParaRPr>
          </a:p>
          <a:p>
            <a:pPr algn="ctr"/>
            <a:r>
              <a:rPr lang="en-GB" sz="1400" b="1" spc="60" dirty="0">
                <a:ln w="11430"/>
                <a:solidFill>
                  <a:schemeClr val="tx1"/>
                </a:solidFill>
                <a:ea typeface="Tahoma" panose="020B0604030504040204" pitchFamily="34" charset="0"/>
                <a:cs typeface="Tahoma" panose="020B0604030504040204" pitchFamily="34" charset="0"/>
              </a:rPr>
              <a:t>2020: PKR (21,393) million</a:t>
            </a:r>
          </a:p>
          <a:p>
            <a:pPr algn="ctr"/>
            <a:endParaRPr lang="en-GB" sz="1400" b="1" spc="60" dirty="0">
              <a:ln w="11430"/>
              <a:solidFill>
                <a:schemeClr val="tx1"/>
              </a:solidFill>
              <a:ea typeface="Tahoma" panose="020B0604030504040204" pitchFamily="34" charset="0"/>
              <a:cs typeface="Tahoma" panose="020B0604030504040204" pitchFamily="34" charset="0"/>
            </a:endParaRPr>
          </a:p>
          <a:p>
            <a:pPr algn="ctr"/>
            <a:r>
              <a:rPr lang="en-GB" sz="1400" b="1" spc="60" dirty="0">
                <a:ln w="11430"/>
                <a:solidFill>
                  <a:schemeClr val="tx1"/>
                </a:solidFill>
                <a:ea typeface="Tahoma" panose="020B0604030504040204" pitchFamily="34" charset="0"/>
                <a:cs typeface="Tahoma" panose="020B0604030504040204" pitchFamily="34" charset="0"/>
              </a:rPr>
              <a:t>109%</a:t>
            </a:r>
          </a:p>
          <a:p>
            <a:pPr algn="ctr"/>
            <a:r>
              <a:rPr lang="en-GB" sz="1400" b="1" spc="60" dirty="0">
                <a:ln w="11430"/>
                <a:solidFill>
                  <a:schemeClr val="tx1"/>
                </a:solidFill>
                <a:ea typeface="Tahoma" panose="020B0604030504040204" pitchFamily="34" charset="0"/>
                <a:cs typeface="Tahoma" panose="020B0604030504040204" pitchFamily="34" charset="0"/>
              </a:rPr>
              <a:t>     Growth YoY</a:t>
            </a:r>
          </a:p>
          <a:p>
            <a:pPr algn="ctr"/>
            <a:endParaRPr lang="en-GB" sz="1200" spc="60" dirty="0">
              <a:ln w="11430"/>
              <a:solidFill>
                <a:schemeClr val="tx1"/>
              </a:solidFill>
              <a:effectLst>
                <a:outerShdw blurRad="76200" dist="50800" dir="5400000" algn="tl" rotWithShape="0">
                  <a:srgbClr val="000000">
                    <a:alpha val="65000"/>
                  </a:srgbClr>
                </a:outerShdw>
              </a:effectLst>
              <a:latin typeface="Century Gothic" panose="020B0502020202020204" pitchFamily="34" charset="0"/>
              <a:ea typeface="Tahoma" pitchFamily="34" charset="0"/>
              <a:cs typeface="Tahoma" pitchFamily="34" charset="0"/>
            </a:endParaRPr>
          </a:p>
        </p:txBody>
      </p:sp>
      <p:sp>
        <p:nvSpPr>
          <p:cNvPr id="11" name="Rounded Rectangle 10"/>
          <p:cNvSpPr/>
          <p:nvPr/>
        </p:nvSpPr>
        <p:spPr>
          <a:xfrm>
            <a:off x="3598816" y="1639023"/>
            <a:ext cx="2372776" cy="211382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sz="1100" b="1" spc="50" dirty="0">
              <a:ln w="11430"/>
              <a:solidFill>
                <a:srgbClr val="C00000"/>
              </a:solidFill>
              <a:effectLst>
                <a:outerShdw blurRad="76200" dist="50800" dir="5400000" algn="tl" rotWithShape="0">
                  <a:srgbClr val="000000">
                    <a:alpha val="65000"/>
                  </a:srgbClr>
                </a:outerShdw>
              </a:effectLst>
              <a:latin typeface="Century Gothic" panose="020B0502020202020204" pitchFamily="34" charset="0"/>
              <a:cs typeface="Arial" panose="020B0604020202020204" pitchFamily="34" charset="0"/>
            </a:endParaRPr>
          </a:p>
          <a:p>
            <a:pPr algn="ctr"/>
            <a:r>
              <a:rPr lang="en-GB" sz="1600" b="1" spc="50" dirty="0">
                <a:ln w="11430"/>
                <a:solidFill>
                  <a:srgbClr val="C00000"/>
                </a:solidFill>
                <a:cs typeface="Arial" panose="020B0604020202020204" pitchFamily="34" charset="0"/>
              </a:rPr>
              <a:t>Earning per Share:</a:t>
            </a:r>
          </a:p>
          <a:p>
            <a:pPr algn="ctr"/>
            <a:endParaRPr lang="en-GB" sz="1400"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2021</a:t>
            </a:r>
            <a:r>
              <a:rPr lang="en-GB" sz="1400" b="1" spc="60" dirty="0" smtClean="0">
                <a:ln w="11430"/>
                <a:solidFill>
                  <a:schemeClr val="tx1"/>
                </a:solidFill>
                <a:ea typeface="Tahoma" pitchFamily="34" charset="0"/>
                <a:cs typeface="Tahoma" pitchFamily="34" charset="0"/>
              </a:rPr>
              <a:t>:     </a:t>
            </a:r>
            <a:r>
              <a:rPr lang="en-GB" sz="1400" b="1" spc="60" dirty="0">
                <a:ln w="11430"/>
                <a:solidFill>
                  <a:schemeClr val="tx1"/>
                </a:solidFill>
                <a:ea typeface="Tahoma" pitchFamily="34" charset="0"/>
                <a:cs typeface="Tahoma" pitchFamily="34" charset="0"/>
              </a:rPr>
              <a:t>PKR 2.2</a:t>
            </a:r>
          </a:p>
          <a:p>
            <a:pPr algn="ctr"/>
            <a:endParaRPr lang="en-GB" sz="1400" b="1" spc="60" dirty="0">
              <a:ln w="11430"/>
              <a:solidFill>
                <a:schemeClr val="tx1"/>
              </a:solidFill>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2020: PKR (24.28)</a:t>
            </a:r>
          </a:p>
          <a:p>
            <a:pPr algn="ctr"/>
            <a:endParaRPr lang="en-GB" sz="1400" b="1" spc="60" dirty="0">
              <a:ln w="11430"/>
              <a:solidFill>
                <a:schemeClr val="tx1"/>
              </a:solidFill>
              <a:ea typeface="Tahoma" pitchFamily="34" charset="0"/>
              <a:cs typeface="Tahoma" pitchFamily="34" charset="0"/>
            </a:endParaRPr>
          </a:p>
          <a:p>
            <a:pPr algn="ctr"/>
            <a:r>
              <a:rPr lang="en-GB" sz="1400" b="1" spc="60" dirty="0" smtClean="0">
                <a:ln w="11430"/>
                <a:solidFill>
                  <a:schemeClr val="tx1"/>
                </a:solidFill>
                <a:ea typeface="Tahoma" pitchFamily="34" charset="0"/>
                <a:cs typeface="Tahoma" pitchFamily="34" charset="0"/>
              </a:rPr>
              <a:t>    109</a:t>
            </a:r>
            <a:r>
              <a:rPr lang="en-GB" sz="1400" b="1" spc="60" dirty="0">
                <a:ln w="11430"/>
                <a:solidFill>
                  <a:schemeClr val="tx1"/>
                </a:solidFill>
                <a:ea typeface="Tahoma" pitchFamily="34" charset="0"/>
                <a:cs typeface="Tahoma" pitchFamily="34" charset="0"/>
              </a:rPr>
              <a:t>%</a:t>
            </a:r>
          </a:p>
          <a:p>
            <a:pPr algn="ctr"/>
            <a:r>
              <a:rPr lang="en-GB" sz="1400" b="1" spc="60" dirty="0">
                <a:ln w="11430"/>
                <a:solidFill>
                  <a:schemeClr val="tx1"/>
                </a:solidFill>
                <a:ea typeface="Tahoma" pitchFamily="34" charset="0"/>
                <a:cs typeface="Tahoma" pitchFamily="34" charset="0"/>
              </a:rPr>
              <a:t>     </a:t>
            </a:r>
            <a:r>
              <a:rPr lang="en-GB" sz="1400" b="1" spc="60" dirty="0" smtClean="0">
                <a:ln w="11430"/>
                <a:solidFill>
                  <a:schemeClr val="tx1"/>
                </a:solidFill>
                <a:ea typeface="Tahoma" pitchFamily="34" charset="0"/>
                <a:cs typeface="Tahoma" pitchFamily="34" charset="0"/>
              </a:rPr>
              <a:t> Growth </a:t>
            </a:r>
            <a:r>
              <a:rPr lang="en-GB" sz="1400" b="1" spc="60" dirty="0">
                <a:ln w="11430"/>
                <a:solidFill>
                  <a:schemeClr val="tx1"/>
                </a:solidFill>
                <a:ea typeface="Tahoma" pitchFamily="34" charset="0"/>
                <a:cs typeface="Tahoma" pitchFamily="34" charset="0"/>
              </a:rPr>
              <a:t>YoY</a:t>
            </a:r>
          </a:p>
          <a:p>
            <a:pPr algn="ctr"/>
            <a:endParaRPr lang="en-GB" sz="1200" spc="60" dirty="0">
              <a:ln w="11430"/>
              <a:solidFill>
                <a:schemeClr val="tx1">
                  <a:lumMod val="75000"/>
                  <a:lumOff val="25000"/>
                </a:schemeClr>
              </a:solidFill>
              <a:effectLst>
                <a:outerShdw blurRad="76200" dist="50800" dir="5400000" algn="tl" rotWithShape="0">
                  <a:srgbClr val="000000">
                    <a:alpha val="65000"/>
                  </a:srgbClr>
                </a:outerShdw>
              </a:effectLst>
              <a:latin typeface="Century Gothic" panose="020B0502020202020204" pitchFamily="34" charset="0"/>
              <a:ea typeface="Tahoma" pitchFamily="34" charset="0"/>
              <a:cs typeface="Tahoma" pitchFamily="34" charset="0"/>
            </a:endParaRPr>
          </a:p>
        </p:txBody>
      </p:sp>
      <p:sp>
        <p:nvSpPr>
          <p:cNvPr id="12" name="Rounded Rectangle 11"/>
          <p:cNvSpPr/>
          <p:nvPr/>
        </p:nvSpPr>
        <p:spPr>
          <a:xfrm>
            <a:off x="6351218" y="1639023"/>
            <a:ext cx="2606170" cy="2126990"/>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spc="50" dirty="0" smtClean="0">
                <a:ln w="11430"/>
                <a:solidFill>
                  <a:srgbClr val="C00000"/>
                </a:solidFill>
                <a:cs typeface="Arial" panose="020B0604020202020204" pitchFamily="34" charset="0"/>
              </a:rPr>
              <a:t>Turnover:</a:t>
            </a:r>
          </a:p>
          <a:p>
            <a:pPr algn="ctr"/>
            <a:endParaRPr lang="en-GB" sz="1200" spc="60" dirty="0" smtClean="0">
              <a:ln w="11430"/>
              <a:solidFill>
                <a:schemeClr val="tx1">
                  <a:lumMod val="75000"/>
                  <a:lumOff val="25000"/>
                </a:schemeClr>
              </a:solidFill>
              <a:latin typeface="Century Gothic" panose="020B0502020202020204" pitchFamily="34" charset="0"/>
              <a:ea typeface="Tahoma" pitchFamily="34" charset="0"/>
              <a:cs typeface="Tahoma" pitchFamily="34" charset="0"/>
            </a:endParaRPr>
          </a:p>
          <a:p>
            <a:pPr algn="ctr"/>
            <a:r>
              <a:rPr lang="en-GB" sz="1400" b="1" spc="60" dirty="0" smtClean="0">
                <a:ln w="11430"/>
                <a:solidFill>
                  <a:schemeClr val="tx1"/>
                </a:solidFill>
                <a:ea typeface="Tahoma" pitchFamily="34" charset="0"/>
                <a:cs typeface="Tahoma" pitchFamily="34" charset="0"/>
              </a:rPr>
              <a:t>2021</a:t>
            </a:r>
            <a:r>
              <a:rPr lang="en-GB" sz="1400" b="1" spc="60" dirty="0">
                <a:ln w="11430"/>
                <a:solidFill>
                  <a:schemeClr val="tx1"/>
                </a:solidFill>
                <a:ea typeface="Tahoma" pitchFamily="34" charset="0"/>
                <a:cs typeface="Tahoma" pitchFamily="34" charset="0"/>
              </a:rPr>
              <a:t>: PKR 271,487 million</a:t>
            </a:r>
          </a:p>
          <a:p>
            <a:pPr algn="ctr"/>
            <a:endParaRPr lang="en-GB" sz="1400" b="1" spc="60" dirty="0">
              <a:ln w="11430"/>
              <a:solidFill>
                <a:schemeClr val="tx1"/>
              </a:solidFill>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2020: PKR 251,800 </a:t>
            </a:r>
            <a:r>
              <a:rPr lang="en-GB" sz="1400" b="1" spc="60" dirty="0" smtClean="0">
                <a:ln w="11430"/>
                <a:solidFill>
                  <a:schemeClr val="tx1"/>
                </a:solidFill>
                <a:ea typeface="Tahoma" pitchFamily="34" charset="0"/>
                <a:cs typeface="Tahoma" pitchFamily="34" charset="0"/>
              </a:rPr>
              <a:t>million  </a:t>
            </a:r>
            <a:endParaRPr lang="en-GB" sz="1400" b="1" spc="60" dirty="0">
              <a:ln w="11430"/>
              <a:solidFill>
                <a:schemeClr val="tx1"/>
              </a:solidFill>
              <a:ea typeface="Tahoma" pitchFamily="34" charset="0"/>
              <a:cs typeface="Tahoma" pitchFamily="34" charset="0"/>
            </a:endParaRPr>
          </a:p>
          <a:p>
            <a:pPr algn="ctr"/>
            <a:endParaRPr lang="en-GB" sz="1400" b="1" spc="60" dirty="0" smtClean="0">
              <a:ln w="11430"/>
              <a:solidFill>
                <a:schemeClr val="tx1"/>
              </a:solidFill>
              <a:ea typeface="Tahoma" pitchFamily="34" charset="0"/>
              <a:cs typeface="Tahoma" pitchFamily="34" charset="0"/>
            </a:endParaRPr>
          </a:p>
          <a:p>
            <a:pPr algn="ctr"/>
            <a:r>
              <a:rPr lang="en-GB" sz="1400" b="1" spc="60" dirty="0" smtClean="0">
                <a:ln w="11430"/>
                <a:solidFill>
                  <a:schemeClr val="tx1"/>
                </a:solidFill>
                <a:ea typeface="Tahoma" pitchFamily="34" charset="0"/>
                <a:cs typeface="Tahoma" pitchFamily="34" charset="0"/>
              </a:rPr>
              <a:t>  </a:t>
            </a:r>
            <a:r>
              <a:rPr lang="en-GB" sz="1400" b="1" spc="60" dirty="0">
                <a:ln w="11430"/>
                <a:solidFill>
                  <a:schemeClr val="tx1"/>
                </a:solidFill>
                <a:ea typeface="Tahoma" pitchFamily="34" charset="0"/>
                <a:cs typeface="Tahoma" pitchFamily="34" charset="0"/>
              </a:rPr>
              <a:t>7.8%</a:t>
            </a:r>
          </a:p>
          <a:p>
            <a:pPr algn="ctr"/>
            <a:r>
              <a:rPr lang="en-GB" sz="1400" b="1" spc="60" dirty="0">
                <a:ln w="11430"/>
                <a:solidFill>
                  <a:schemeClr val="tx1"/>
                </a:solidFill>
                <a:ea typeface="Tahoma" pitchFamily="34" charset="0"/>
                <a:cs typeface="Tahoma" pitchFamily="34" charset="0"/>
              </a:rPr>
              <a:t>        Growth YoY</a:t>
            </a:r>
          </a:p>
        </p:txBody>
      </p:sp>
      <p:sp>
        <p:nvSpPr>
          <p:cNvPr id="13" name="Rounded Rectangle 12"/>
          <p:cNvSpPr/>
          <p:nvPr/>
        </p:nvSpPr>
        <p:spPr>
          <a:xfrm>
            <a:off x="9298309" y="1639023"/>
            <a:ext cx="2474591" cy="211382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600" b="1" spc="50" dirty="0">
                <a:ln w="11430"/>
                <a:solidFill>
                  <a:srgbClr val="C00000"/>
                </a:solidFill>
                <a:cs typeface="Arial" panose="020B0604020202020204" pitchFamily="34" charset="0"/>
              </a:rPr>
              <a:t>Unaccounted for Gas:</a:t>
            </a:r>
          </a:p>
          <a:p>
            <a:pPr algn="ctr"/>
            <a:endParaRPr lang="en-GB" sz="1400" spc="60" dirty="0">
              <a:ln w="11430"/>
              <a:solidFill>
                <a:schemeClr val="tx1">
                  <a:lumMod val="75000"/>
                  <a:lumOff val="25000"/>
                </a:schemeClr>
              </a:solidFill>
              <a:effectLst>
                <a:outerShdw blurRad="76200" dist="50800" dir="5400000" algn="tl" rotWithShape="0">
                  <a:srgbClr val="000000">
                    <a:alpha val="65000"/>
                  </a:srgbClr>
                </a:outerShdw>
              </a:effectLst>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2021: 15.31%</a:t>
            </a:r>
          </a:p>
          <a:p>
            <a:pPr algn="ctr"/>
            <a:endParaRPr lang="en-GB" sz="1400" b="1" spc="60" dirty="0">
              <a:ln w="11430"/>
              <a:solidFill>
                <a:schemeClr val="tx1"/>
              </a:solidFill>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2020: 17.25%</a:t>
            </a:r>
          </a:p>
          <a:p>
            <a:pPr algn="ctr"/>
            <a:endParaRPr lang="en-GB" sz="1400" b="1" spc="60" dirty="0">
              <a:ln w="11430"/>
              <a:solidFill>
                <a:schemeClr val="tx1"/>
              </a:solidFill>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2</a:t>
            </a:r>
            <a:r>
              <a:rPr lang="en-GB" sz="1400" b="1" spc="60" dirty="0" smtClean="0">
                <a:ln w="11430"/>
                <a:solidFill>
                  <a:schemeClr val="tx1"/>
                </a:solidFill>
                <a:ea typeface="Tahoma" pitchFamily="34" charset="0"/>
                <a:cs typeface="Tahoma" pitchFamily="34" charset="0"/>
              </a:rPr>
              <a:t>% UFG</a:t>
            </a:r>
            <a:endParaRPr lang="en-GB" sz="1400" b="1" spc="60" dirty="0">
              <a:ln w="11430"/>
              <a:solidFill>
                <a:schemeClr val="tx1"/>
              </a:solidFill>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        Reduction </a:t>
            </a:r>
            <a:r>
              <a:rPr lang="en-GB" sz="1400" b="1" spc="60" dirty="0" smtClean="0">
                <a:ln w="11430"/>
                <a:solidFill>
                  <a:schemeClr val="tx1"/>
                </a:solidFill>
                <a:ea typeface="Tahoma" pitchFamily="34" charset="0"/>
                <a:cs typeface="Tahoma" pitchFamily="34" charset="0"/>
              </a:rPr>
              <a:t>YoY (11%)</a:t>
            </a:r>
            <a:endParaRPr lang="en-GB" sz="1400" b="1" spc="60" dirty="0">
              <a:ln w="11430"/>
              <a:solidFill>
                <a:schemeClr val="tx1"/>
              </a:solidFill>
              <a:ea typeface="Tahoma" pitchFamily="34" charset="0"/>
              <a:cs typeface="Tahoma" pitchFamily="34" charset="0"/>
            </a:endParaRPr>
          </a:p>
        </p:txBody>
      </p:sp>
      <p:sp>
        <p:nvSpPr>
          <p:cNvPr id="20" name="Rounded Rectangle 19"/>
          <p:cNvSpPr/>
          <p:nvPr/>
        </p:nvSpPr>
        <p:spPr>
          <a:xfrm>
            <a:off x="9367298" y="3928674"/>
            <a:ext cx="2405602" cy="184712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600" b="1" spc="50" dirty="0">
                <a:ln w="11430"/>
                <a:solidFill>
                  <a:srgbClr val="C00000"/>
                </a:solidFill>
                <a:cs typeface="Arial" panose="020B0604020202020204" pitchFamily="34" charset="0"/>
              </a:rPr>
              <a:t>Capitalization</a:t>
            </a:r>
            <a:r>
              <a:rPr lang="en-GB" sz="1400" b="1" spc="50" dirty="0">
                <a:ln w="11430"/>
                <a:solidFill>
                  <a:srgbClr val="C00000"/>
                </a:solidFill>
                <a:cs typeface="Arial" panose="020B0604020202020204" pitchFamily="34" charset="0"/>
              </a:rPr>
              <a:t>:</a:t>
            </a: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smtClean="0">
                <a:ln w="11430"/>
                <a:solidFill>
                  <a:schemeClr val="tx1"/>
                </a:solidFill>
                <a:ea typeface="Tahoma" pitchFamily="34" charset="0"/>
                <a:cs typeface="Tahoma" pitchFamily="34" charset="0"/>
              </a:rPr>
              <a:t>2021: PKR 11,319 million</a:t>
            </a:r>
            <a:endParaRPr lang="en-GB" sz="1400" b="1" spc="60" dirty="0">
              <a:ln w="11430"/>
              <a:solidFill>
                <a:schemeClr val="tx1"/>
              </a:solidFill>
              <a:ea typeface="Tahoma" pitchFamily="34" charset="0"/>
              <a:cs typeface="Tahoma" pitchFamily="34" charset="0"/>
            </a:endParaRPr>
          </a:p>
          <a:p>
            <a:pPr algn="ctr"/>
            <a:endParaRPr lang="en-GB" sz="1400" b="1" spc="60" dirty="0">
              <a:ln w="11430"/>
              <a:solidFill>
                <a:schemeClr val="tx1"/>
              </a:solidFill>
              <a:ea typeface="Tahoma" pitchFamily="34" charset="0"/>
              <a:cs typeface="Tahoma" pitchFamily="34" charset="0"/>
            </a:endParaRPr>
          </a:p>
          <a:p>
            <a:pPr algn="ctr"/>
            <a:r>
              <a:rPr lang="en-GB" sz="1400" b="1" spc="60" dirty="0" smtClean="0">
                <a:ln w="11430"/>
                <a:solidFill>
                  <a:schemeClr val="tx1"/>
                </a:solidFill>
                <a:ea typeface="Tahoma" pitchFamily="34" charset="0"/>
                <a:cs typeface="Tahoma" pitchFamily="34" charset="0"/>
              </a:rPr>
              <a:t>2020 : PKR 9,598 million</a:t>
            </a:r>
            <a:endParaRPr lang="en-GB" sz="1400" b="1" spc="60" dirty="0">
              <a:ln w="11430"/>
              <a:solidFill>
                <a:schemeClr val="tx1">
                  <a:lumMod val="75000"/>
                  <a:lumOff val="25000"/>
                </a:schemeClr>
              </a:solidFill>
              <a:ea typeface="Tahoma" pitchFamily="34" charset="0"/>
              <a:cs typeface="Tahoma" pitchFamily="34" charset="0"/>
            </a:endParaRPr>
          </a:p>
          <a:p>
            <a:pPr algn="ctr"/>
            <a:endParaRPr lang="en-GB" sz="1400" b="1" spc="60" dirty="0" smtClean="0">
              <a:ln w="11430"/>
              <a:solidFill>
                <a:schemeClr val="tx1"/>
              </a:solidFill>
              <a:ea typeface="Tahoma" pitchFamily="34" charset="0"/>
              <a:cs typeface="Tahoma" pitchFamily="34" charset="0"/>
            </a:endParaRPr>
          </a:p>
          <a:p>
            <a:pPr algn="ctr"/>
            <a:r>
              <a:rPr lang="en-GB" sz="1400" b="1" spc="60" dirty="0" smtClean="0">
                <a:ln w="11430"/>
                <a:solidFill>
                  <a:schemeClr val="tx1"/>
                </a:solidFill>
                <a:ea typeface="Tahoma" pitchFamily="34" charset="0"/>
                <a:cs typeface="Tahoma" pitchFamily="34" charset="0"/>
              </a:rPr>
              <a:t>18%</a:t>
            </a:r>
            <a:endParaRPr lang="en-GB" sz="1400" b="1" spc="60" dirty="0">
              <a:ln w="11430"/>
              <a:solidFill>
                <a:schemeClr val="tx1"/>
              </a:solidFill>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        </a:t>
            </a:r>
            <a:r>
              <a:rPr lang="en-GB" sz="1400" b="1" spc="60" dirty="0" smtClean="0">
                <a:ln w="11430"/>
                <a:solidFill>
                  <a:schemeClr val="tx1"/>
                </a:solidFill>
                <a:ea typeface="Tahoma" pitchFamily="34" charset="0"/>
                <a:cs typeface="Tahoma" pitchFamily="34" charset="0"/>
              </a:rPr>
              <a:t>Growth </a:t>
            </a:r>
            <a:r>
              <a:rPr lang="en-GB" sz="1400" b="1" spc="60" dirty="0">
                <a:ln w="11430"/>
                <a:solidFill>
                  <a:schemeClr val="tx1"/>
                </a:solidFill>
                <a:ea typeface="Tahoma" pitchFamily="34" charset="0"/>
                <a:cs typeface="Tahoma" pitchFamily="34" charset="0"/>
              </a:rPr>
              <a:t>YoY</a:t>
            </a:r>
          </a:p>
        </p:txBody>
      </p:sp>
      <p:sp>
        <p:nvSpPr>
          <p:cNvPr id="21" name="Isosceles Triangle 20"/>
          <p:cNvSpPr/>
          <p:nvPr/>
        </p:nvSpPr>
        <p:spPr>
          <a:xfrm>
            <a:off x="3808207" y="3107669"/>
            <a:ext cx="504825"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2" name="Isosceles Triangle 21"/>
          <p:cNvSpPr/>
          <p:nvPr/>
        </p:nvSpPr>
        <p:spPr>
          <a:xfrm>
            <a:off x="6587926" y="3145198"/>
            <a:ext cx="504825"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3" name="Isosceles Triangle 22"/>
          <p:cNvSpPr/>
          <p:nvPr/>
        </p:nvSpPr>
        <p:spPr>
          <a:xfrm rot="10800000">
            <a:off x="9477147" y="3145197"/>
            <a:ext cx="504825"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9" name="Rounded Rectangle 18"/>
          <p:cNvSpPr/>
          <p:nvPr/>
        </p:nvSpPr>
        <p:spPr>
          <a:xfrm>
            <a:off x="2414257" y="4330748"/>
            <a:ext cx="2243201" cy="1445052"/>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50" dirty="0">
                <a:ln w="11430"/>
                <a:solidFill>
                  <a:schemeClr val="tx1"/>
                </a:solidFill>
                <a:cs typeface="Arial" panose="020B0604020202020204" pitchFamily="34" charset="0"/>
              </a:rPr>
              <a:t>2021: PKR (5,431) million</a:t>
            </a:r>
          </a:p>
          <a:p>
            <a:pPr algn="ctr"/>
            <a:endParaRPr lang="en-GB" sz="1400" b="1" spc="50" dirty="0">
              <a:ln w="11430"/>
              <a:solidFill>
                <a:schemeClr val="tx1"/>
              </a:solidFill>
              <a:cs typeface="Arial" panose="020B0604020202020204" pitchFamily="34" charset="0"/>
            </a:endParaRPr>
          </a:p>
          <a:p>
            <a:pPr algn="ctr"/>
            <a:r>
              <a:rPr lang="en-GB" sz="1400" b="1" spc="50" dirty="0">
                <a:ln w="11430"/>
                <a:solidFill>
                  <a:schemeClr val="tx1"/>
                </a:solidFill>
                <a:cs typeface="Arial" panose="020B0604020202020204" pitchFamily="34" charset="0"/>
              </a:rPr>
              <a:t>2020: PKR 27,050 million</a:t>
            </a:r>
          </a:p>
        </p:txBody>
      </p:sp>
      <p:sp>
        <p:nvSpPr>
          <p:cNvPr id="26" name="Rounded Rectangle 25"/>
          <p:cNvSpPr/>
          <p:nvPr/>
        </p:nvSpPr>
        <p:spPr>
          <a:xfrm>
            <a:off x="6618343" y="4346563"/>
            <a:ext cx="2413689" cy="142923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50" dirty="0">
                <a:ln w="11430"/>
                <a:solidFill>
                  <a:schemeClr val="tx1"/>
                </a:solidFill>
                <a:cs typeface="Arial" panose="020B0604020202020204" pitchFamily="34" charset="0"/>
              </a:rPr>
              <a:t>2021: PKR 53,091 million</a:t>
            </a:r>
          </a:p>
          <a:p>
            <a:pPr algn="ctr"/>
            <a:endParaRPr lang="en-GB" sz="1400" b="1" spc="60" dirty="0" smtClean="0">
              <a:ln w="11430"/>
              <a:solidFill>
                <a:schemeClr val="tx1"/>
              </a:solidFill>
              <a:ea typeface="Tahoma" pitchFamily="34" charset="0"/>
              <a:cs typeface="Tahoma" pitchFamily="34" charset="0"/>
            </a:endParaRPr>
          </a:p>
          <a:p>
            <a:pPr algn="ctr"/>
            <a:r>
              <a:rPr lang="en-GB" sz="1400" b="1" spc="60" dirty="0" smtClean="0">
                <a:ln w="11430"/>
                <a:solidFill>
                  <a:schemeClr val="tx1"/>
                </a:solidFill>
                <a:ea typeface="Tahoma" pitchFamily="34" charset="0"/>
                <a:cs typeface="Tahoma" pitchFamily="34" charset="0"/>
              </a:rPr>
              <a:t>2020: PKR 52,154 million </a:t>
            </a:r>
            <a:endParaRPr lang="en-GB" sz="1400" b="1" spc="60" dirty="0">
              <a:ln w="11430"/>
              <a:solidFill>
                <a:schemeClr val="tx1"/>
              </a:solidFill>
              <a:ea typeface="Tahoma" pitchFamily="34" charset="0"/>
              <a:cs typeface="Tahoma" pitchFamily="34" charset="0"/>
            </a:endParaRPr>
          </a:p>
        </p:txBody>
      </p:sp>
      <p:sp>
        <p:nvSpPr>
          <p:cNvPr id="5" name="TextBox 4"/>
          <p:cNvSpPr txBox="1"/>
          <p:nvPr/>
        </p:nvSpPr>
        <p:spPr>
          <a:xfrm>
            <a:off x="607013" y="4346564"/>
            <a:ext cx="1860177" cy="338554"/>
          </a:xfrm>
          <a:prstGeom prst="rect">
            <a:avLst/>
          </a:prstGeom>
          <a:noFill/>
        </p:spPr>
        <p:txBody>
          <a:bodyPr wrap="square" rtlCol="0">
            <a:spAutoFit/>
          </a:bodyPr>
          <a:lstStyle/>
          <a:p>
            <a:r>
              <a:rPr lang="en-GB" sz="1600" b="1" dirty="0" smtClean="0">
                <a:solidFill>
                  <a:schemeClr val="accent2"/>
                </a:solidFill>
                <a:ea typeface="Tahoma" panose="020B0604030504040204" pitchFamily="34" charset="0"/>
                <a:cs typeface="Tahoma" panose="020B0604030504040204" pitchFamily="34" charset="0"/>
              </a:rPr>
              <a:t> Working </a:t>
            </a:r>
            <a:r>
              <a:rPr lang="en-GB" sz="1600" b="1" dirty="0">
                <a:solidFill>
                  <a:schemeClr val="accent2"/>
                </a:solidFill>
                <a:ea typeface="Tahoma" panose="020B0604030504040204" pitchFamily="34" charset="0"/>
                <a:cs typeface="Tahoma" panose="020B0604030504040204" pitchFamily="34" charset="0"/>
              </a:rPr>
              <a:t>Capital</a:t>
            </a:r>
            <a:endParaRPr lang="en-US" sz="1600" b="1" dirty="0">
              <a:solidFill>
                <a:schemeClr val="accent2"/>
              </a:solidFill>
              <a:ea typeface="Tahoma" panose="020B0604030504040204" pitchFamily="34" charset="0"/>
              <a:cs typeface="Tahoma" panose="020B0604030504040204" pitchFamily="34" charset="0"/>
            </a:endParaRPr>
          </a:p>
        </p:txBody>
      </p:sp>
      <p:sp>
        <p:nvSpPr>
          <p:cNvPr id="29" name="TextBox 28"/>
          <p:cNvSpPr txBox="1"/>
          <p:nvPr/>
        </p:nvSpPr>
        <p:spPr>
          <a:xfrm>
            <a:off x="5115938" y="4346564"/>
            <a:ext cx="1363872" cy="338554"/>
          </a:xfrm>
          <a:prstGeom prst="rect">
            <a:avLst/>
          </a:prstGeom>
          <a:noFill/>
        </p:spPr>
        <p:txBody>
          <a:bodyPr wrap="square" rtlCol="0">
            <a:spAutoFit/>
          </a:bodyPr>
          <a:lstStyle/>
          <a:p>
            <a:r>
              <a:rPr lang="en-GB" sz="1600" b="1" dirty="0">
                <a:solidFill>
                  <a:schemeClr val="accent2"/>
                </a:solidFill>
                <a:ea typeface="Tahoma" panose="020B0604030504040204" pitchFamily="34" charset="0"/>
                <a:cs typeface="Tahoma" panose="020B0604030504040204" pitchFamily="34" charset="0"/>
              </a:rPr>
              <a:t>Bank Loans</a:t>
            </a:r>
            <a:endParaRPr lang="en-US" sz="1600" b="1" dirty="0">
              <a:solidFill>
                <a:schemeClr val="accent2"/>
              </a:solidFill>
              <a:ea typeface="Tahoma" panose="020B0604030504040204" pitchFamily="34" charset="0"/>
              <a:cs typeface="Tahoma" panose="020B0604030504040204" pitchFamily="34" charset="0"/>
            </a:endParaRPr>
          </a:p>
        </p:txBody>
      </p:sp>
      <p:sp>
        <p:nvSpPr>
          <p:cNvPr id="8" name="Right Arrow 7"/>
          <p:cNvSpPr/>
          <p:nvPr/>
        </p:nvSpPr>
        <p:spPr>
          <a:xfrm>
            <a:off x="5041469" y="4633087"/>
            <a:ext cx="1508621" cy="172455"/>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33" name="Right Arrow 32"/>
          <p:cNvSpPr/>
          <p:nvPr/>
        </p:nvSpPr>
        <p:spPr>
          <a:xfrm>
            <a:off x="695267" y="4633088"/>
            <a:ext cx="1580456" cy="155858"/>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9" name="TextBox 8"/>
          <p:cNvSpPr txBox="1"/>
          <p:nvPr/>
        </p:nvSpPr>
        <p:spPr>
          <a:xfrm>
            <a:off x="5504628" y="4788945"/>
            <a:ext cx="1113716" cy="830997"/>
          </a:xfrm>
          <a:prstGeom prst="rect">
            <a:avLst/>
          </a:prstGeom>
          <a:noFill/>
        </p:spPr>
        <p:txBody>
          <a:bodyPr wrap="square" rtlCol="0">
            <a:spAutoFit/>
          </a:bodyPr>
          <a:lstStyle/>
          <a:p>
            <a:pPr algn="ctr"/>
            <a:r>
              <a:rPr lang="en-GB" sz="1600" b="1" dirty="0">
                <a:ea typeface="Tahoma" panose="020B0604030504040204" pitchFamily="34" charset="0"/>
                <a:cs typeface="Tahoma" panose="020B0604030504040204" pitchFamily="34" charset="0"/>
              </a:rPr>
              <a:t>2%</a:t>
            </a:r>
          </a:p>
          <a:p>
            <a:pPr algn="ctr"/>
            <a:r>
              <a:rPr lang="en-GB" sz="1600" b="1" dirty="0">
                <a:ea typeface="Tahoma" panose="020B0604030504040204" pitchFamily="34" charset="0"/>
                <a:cs typeface="Tahoma" panose="020B0604030504040204" pitchFamily="34" charset="0"/>
              </a:rPr>
              <a:t>Growth YoY</a:t>
            </a:r>
            <a:endParaRPr lang="en-US" sz="1600" b="1" dirty="0">
              <a:ea typeface="Tahoma" panose="020B0604030504040204" pitchFamily="34" charset="0"/>
              <a:cs typeface="Tahoma" panose="020B0604030504040204" pitchFamily="34" charset="0"/>
            </a:endParaRPr>
          </a:p>
        </p:txBody>
      </p:sp>
      <p:sp>
        <p:nvSpPr>
          <p:cNvPr id="38" name="Isosceles Triangle 37"/>
          <p:cNvSpPr/>
          <p:nvPr/>
        </p:nvSpPr>
        <p:spPr>
          <a:xfrm>
            <a:off x="522448" y="3089807"/>
            <a:ext cx="504825"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39" name="Isosceles Triangle 38"/>
          <p:cNvSpPr/>
          <p:nvPr/>
        </p:nvSpPr>
        <p:spPr>
          <a:xfrm>
            <a:off x="5059590" y="5116220"/>
            <a:ext cx="504825" cy="447675"/>
          </a:xfrm>
          <a:prstGeom prst="triangle">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40" name="TextBox 39"/>
          <p:cNvSpPr txBox="1"/>
          <p:nvPr/>
        </p:nvSpPr>
        <p:spPr>
          <a:xfrm>
            <a:off x="1146505" y="4788945"/>
            <a:ext cx="1326850" cy="830997"/>
          </a:xfrm>
          <a:prstGeom prst="rect">
            <a:avLst/>
          </a:prstGeom>
          <a:noFill/>
        </p:spPr>
        <p:txBody>
          <a:bodyPr wrap="square" rtlCol="0">
            <a:spAutoFit/>
          </a:bodyPr>
          <a:lstStyle/>
          <a:p>
            <a:pPr algn="ctr"/>
            <a:r>
              <a:rPr lang="en-GB" sz="1600" b="1" dirty="0" smtClean="0">
                <a:ea typeface="Tahoma" panose="020B0604030504040204" pitchFamily="34" charset="0"/>
                <a:cs typeface="Tahoma" panose="020B0604030504040204" pitchFamily="34" charset="0"/>
              </a:rPr>
              <a:t>1.2 </a:t>
            </a:r>
            <a:r>
              <a:rPr lang="en-GB" sz="1600" b="1" dirty="0">
                <a:ea typeface="Tahoma" panose="020B0604030504040204" pitchFamily="34" charset="0"/>
                <a:cs typeface="Tahoma" panose="020B0604030504040204" pitchFamily="34" charset="0"/>
              </a:rPr>
              <a:t>times</a:t>
            </a:r>
          </a:p>
          <a:p>
            <a:pPr algn="ctr"/>
            <a:r>
              <a:rPr lang="en-GB" sz="1600" b="1" dirty="0">
                <a:ea typeface="Tahoma" panose="020B0604030504040204" pitchFamily="34" charset="0"/>
                <a:cs typeface="Tahoma" panose="020B0604030504040204" pitchFamily="34" charset="0"/>
              </a:rPr>
              <a:t>Reduction YoY</a:t>
            </a:r>
            <a:endParaRPr lang="en-US" sz="1600" b="1" dirty="0">
              <a:ea typeface="Tahoma" panose="020B0604030504040204" pitchFamily="34" charset="0"/>
              <a:cs typeface="Tahoma" panose="020B0604030504040204" pitchFamily="34" charset="0"/>
            </a:endParaRPr>
          </a:p>
        </p:txBody>
      </p:sp>
      <p:sp>
        <p:nvSpPr>
          <p:cNvPr id="41" name="Isosceles Triangle 40"/>
          <p:cNvSpPr/>
          <p:nvPr/>
        </p:nvSpPr>
        <p:spPr>
          <a:xfrm rot="10800000">
            <a:off x="737329" y="5121144"/>
            <a:ext cx="504825" cy="447675"/>
          </a:xfrm>
          <a:prstGeom prst="triangle">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30" name="Isosceles Triangle 29"/>
          <p:cNvSpPr/>
          <p:nvPr/>
        </p:nvSpPr>
        <p:spPr>
          <a:xfrm>
            <a:off x="9614000" y="5207149"/>
            <a:ext cx="504825"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pic>
        <p:nvPicPr>
          <p:cNvPr id="31" name="Picture 30"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219666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ooter Placeholder 27"/>
          <p:cNvSpPr>
            <a:spLocks noGrp="1"/>
          </p:cNvSpPr>
          <p:nvPr>
            <p:ph type="ftr" sz="quarter" idx="11"/>
          </p:nvPr>
        </p:nvSpPr>
        <p:spPr>
          <a:xfrm>
            <a:off x="513636" y="6356350"/>
            <a:ext cx="10868732" cy="365125"/>
          </a:xfrm>
        </p:spPr>
        <p:txBody>
          <a:bodyPr/>
          <a:lstStyle/>
          <a:p>
            <a:pPr algn="l"/>
            <a:r>
              <a:rPr lang="en-GB"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SUI SOUTHERN GAS COMPANY LIMTED                           |CORPORATE BRIEFING|                                      Web: WWW.SSGC.COM.PK</a:t>
            </a:r>
            <a:endParaRPr lang="en-US"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5</a:t>
            </a:fld>
            <a:endParaRPr lang="en-US" dirty="0"/>
          </a:p>
        </p:txBody>
      </p:sp>
      <p:sp>
        <p:nvSpPr>
          <p:cNvPr id="4" name="Rounded Rectangle 3"/>
          <p:cNvSpPr/>
          <p:nvPr/>
        </p:nvSpPr>
        <p:spPr>
          <a:xfrm>
            <a:off x="223935" y="160200"/>
            <a:ext cx="9547618"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OUR FINANCIALS – </a:t>
            </a:r>
            <a:r>
              <a:rPr lang="en-US" sz="3600" b="1" spc="60" dirty="0" smtClean="0">
                <a:ln w="11430"/>
                <a:solidFill>
                  <a:schemeClr val="bg1"/>
                </a:solidFill>
                <a:effectLst>
                  <a:outerShdw blurRad="38100" dist="38100" dir="2700000" algn="tl">
                    <a:srgbClr val="000000">
                      <a:alpha val="43137"/>
                    </a:srgbClr>
                  </a:outerShdw>
                </a:effectLst>
                <a:ea typeface="Tahoma" pitchFamily="34" charset="0"/>
                <a:cs typeface="Tahoma" pitchFamily="34" charset="0"/>
              </a:rPr>
              <a:t>SNAPSHOT-Q1 </a:t>
            </a: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 FY 2021-22</a:t>
            </a:r>
            <a:endParaRPr lang="en-US" sz="2400" b="1" dirty="0">
              <a:solidFill>
                <a:schemeClr val="bg1"/>
              </a:solidFill>
              <a:effectLst>
                <a:outerShdw blurRad="38100" dist="38100" dir="2700000" algn="tl">
                  <a:srgbClr val="000000">
                    <a:alpha val="43137"/>
                  </a:srgbClr>
                </a:outerShdw>
              </a:effectLst>
            </a:endParaRPr>
          </a:p>
        </p:txBody>
      </p:sp>
      <p:sp>
        <p:nvSpPr>
          <p:cNvPr id="7" name="Rounded Rectangle 6"/>
          <p:cNvSpPr/>
          <p:nvPr/>
        </p:nvSpPr>
        <p:spPr>
          <a:xfrm>
            <a:off x="223935" y="1639023"/>
            <a:ext cx="2885671" cy="211382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sz="1400" b="1" spc="50" dirty="0">
              <a:ln w="11430"/>
              <a:solidFill>
                <a:srgbClr val="C00000"/>
              </a:solidFill>
              <a:latin typeface="Century Gothic" panose="020B0502020202020204" pitchFamily="34" charset="0"/>
              <a:cs typeface="Arial" panose="020B0604020202020204" pitchFamily="34" charset="0"/>
            </a:endParaRPr>
          </a:p>
          <a:p>
            <a:pPr algn="ctr"/>
            <a:endParaRPr lang="en-GB" sz="1400" b="1" spc="50" dirty="0">
              <a:ln w="11430"/>
              <a:solidFill>
                <a:srgbClr val="C00000"/>
              </a:solidFill>
              <a:latin typeface="Century Gothic" panose="020B0502020202020204" pitchFamily="34" charset="0"/>
              <a:cs typeface="Arial" panose="020B0604020202020204" pitchFamily="34" charset="0"/>
            </a:endParaRPr>
          </a:p>
          <a:p>
            <a:pPr algn="ctr"/>
            <a:r>
              <a:rPr lang="en-GB" sz="1600" b="1" spc="50" dirty="0">
                <a:ln w="11430"/>
                <a:solidFill>
                  <a:srgbClr val="C00000"/>
                </a:solidFill>
                <a:cs typeface="Arial" panose="020B0604020202020204" pitchFamily="34" charset="0"/>
              </a:rPr>
              <a:t>Profit / </a:t>
            </a:r>
            <a:r>
              <a:rPr lang="en-GB" sz="1600" b="1" spc="50" dirty="0" smtClean="0">
                <a:ln w="11430"/>
                <a:solidFill>
                  <a:srgbClr val="C00000"/>
                </a:solidFill>
                <a:cs typeface="Arial" panose="020B0604020202020204" pitchFamily="34" charset="0"/>
              </a:rPr>
              <a:t>(Loss</a:t>
            </a:r>
            <a:r>
              <a:rPr lang="en-GB" sz="1600" b="1" spc="50" dirty="0">
                <a:ln w="11430"/>
                <a:solidFill>
                  <a:srgbClr val="C00000"/>
                </a:solidFill>
                <a:cs typeface="Arial" panose="020B0604020202020204" pitchFamily="34" charset="0"/>
              </a:rPr>
              <a:t>) after tax:</a:t>
            </a:r>
          </a:p>
          <a:p>
            <a:pPr algn="ctr"/>
            <a:endParaRPr lang="en-GB" sz="16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Q1 </a:t>
            </a:r>
            <a:r>
              <a:rPr lang="en-GB" sz="1400" b="1" spc="60" dirty="0" smtClean="0">
                <a:ln w="11430"/>
                <a:solidFill>
                  <a:schemeClr val="tx1">
                    <a:lumMod val="75000"/>
                    <a:lumOff val="25000"/>
                  </a:schemeClr>
                </a:solidFill>
                <a:ea typeface="Tahoma" pitchFamily="34" charset="0"/>
                <a:cs typeface="Tahoma" pitchFamily="34" charset="0"/>
              </a:rPr>
              <a:t>FY 2022: </a:t>
            </a:r>
            <a:r>
              <a:rPr lang="en-GB" sz="1400" b="1" spc="60" dirty="0">
                <a:ln w="11430"/>
                <a:solidFill>
                  <a:schemeClr val="tx1">
                    <a:lumMod val="75000"/>
                    <a:lumOff val="25000"/>
                  </a:schemeClr>
                </a:solidFill>
                <a:ea typeface="Tahoma" pitchFamily="34" charset="0"/>
                <a:cs typeface="Tahoma" pitchFamily="34" charset="0"/>
              </a:rPr>
              <a:t>PKR 736 million</a:t>
            </a: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smtClean="0">
                <a:ln w="11430"/>
                <a:solidFill>
                  <a:schemeClr val="tx1">
                    <a:lumMod val="75000"/>
                    <a:lumOff val="25000"/>
                  </a:schemeClr>
                </a:solidFill>
                <a:ea typeface="Tahoma" pitchFamily="34" charset="0"/>
                <a:cs typeface="Tahoma" pitchFamily="34" charset="0"/>
              </a:rPr>
              <a:t>Q1 FY 2021: </a:t>
            </a:r>
            <a:r>
              <a:rPr lang="en-GB" sz="1400" b="1" spc="60" dirty="0">
                <a:ln w="11430"/>
                <a:solidFill>
                  <a:schemeClr val="tx1">
                    <a:lumMod val="75000"/>
                    <a:lumOff val="25000"/>
                  </a:schemeClr>
                </a:solidFill>
                <a:ea typeface="Tahoma" pitchFamily="34" charset="0"/>
                <a:cs typeface="Tahoma" pitchFamily="34" charset="0"/>
              </a:rPr>
              <a:t>PKR (721) million</a:t>
            </a:r>
          </a:p>
          <a:p>
            <a:pPr algn="ctr"/>
            <a:endParaRPr lang="en-GB" sz="1400" b="1" spc="60" dirty="0" smtClean="0">
              <a:ln w="11430"/>
              <a:solidFill>
                <a:schemeClr val="tx1">
                  <a:lumMod val="75000"/>
                  <a:lumOff val="25000"/>
                </a:schemeClr>
              </a:solidFill>
              <a:ea typeface="Tahoma" pitchFamily="34" charset="0"/>
              <a:cs typeface="Tahoma" pitchFamily="34" charset="0"/>
            </a:endParaRPr>
          </a:p>
          <a:p>
            <a:pPr algn="ctr"/>
            <a:r>
              <a:rPr lang="en-GB" sz="1400" b="1" spc="60" dirty="0" smtClean="0">
                <a:ln w="11430"/>
                <a:solidFill>
                  <a:schemeClr val="tx1">
                    <a:lumMod val="75000"/>
                    <a:lumOff val="25000"/>
                  </a:schemeClr>
                </a:solidFill>
                <a:ea typeface="Tahoma" pitchFamily="34" charset="0"/>
                <a:cs typeface="Tahoma" pitchFamily="34" charset="0"/>
              </a:rPr>
              <a:t>202</a:t>
            </a:r>
            <a:r>
              <a:rPr lang="en-GB" sz="1400" b="1" spc="60" dirty="0">
                <a:ln w="11430"/>
                <a:solidFill>
                  <a:schemeClr val="tx1">
                    <a:lumMod val="75000"/>
                    <a:lumOff val="25000"/>
                  </a:schemeClr>
                </a:solidFill>
                <a:ea typeface="Tahoma" pitchFamily="34" charset="0"/>
                <a:cs typeface="Tahoma" pitchFamily="34" charset="0"/>
              </a:rPr>
              <a:t>%</a:t>
            </a:r>
          </a:p>
          <a:p>
            <a:pPr algn="ctr"/>
            <a:r>
              <a:rPr lang="en-GB" sz="1400" b="1" spc="60" dirty="0">
                <a:ln w="11430"/>
                <a:solidFill>
                  <a:schemeClr val="tx1">
                    <a:lumMod val="75000"/>
                    <a:lumOff val="25000"/>
                  </a:schemeClr>
                </a:solidFill>
                <a:ea typeface="Tahoma" pitchFamily="34" charset="0"/>
                <a:cs typeface="Tahoma" pitchFamily="34" charset="0"/>
              </a:rPr>
              <a:t>     Growth YoY</a:t>
            </a:r>
          </a:p>
          <a:p>
            <a:pPr algn="ctr"/>
            <a:endParaRPr lang="en-GB" sz="1400" b="1" spc="60" dirty="0">
              <a:ln w="11430"/>
              <a:solidFill>
                <a:schemeClr val="tx1">
                  <a:lumMod val="75000"/>
                  <a:lumOff val="25000"/>
                </a:schemeClr>
              </a:solidFill>
              <a:latin typeface="Century Gothic" panose="020B0502020202020204" pitchFamily="34" charset="0"/>
              <a:ea typeface="Tahoma" pitchFamily="34" charset="0"/>
              <a:cs typeface="Tahoma" pitchFamily="34" charset="0"/>
            </a:endParaRPr>
          </a:p>
        </p:txBody>
      </p:sp>
      <p:sp>
        <p:nvSpPr>
          <p:cNvPr id="11" name="Rounded Rectangle 10"/>
          <p:cNvSpPr/>
          <p:nvPr/>
        </p:nvSpPr>
        <p:spPr>
          <a:xfrm>
            <a:off x="3346658" y="1639023"/>
            <a:ext cx="2512966" cy="211382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sz="1400" b="1" spc="50" dirty="0">
              <a:ln w="11430"/>
              <a:solidFill>
                <a:srgbClr val="C00000"/>
              </a:solidFill>
              <a:latin typeface="Century Gothic" panose="020B0502020202020204" pitchFamily="34" charset="0"/>
              <a:cs typeface="Arial" panose="020B0604020202020204" pitchFamily="34" charset="0"/>
            </a:endParaRPr>
          </a:p>
          <a:p>
            <a:pPr algn="ctr"/>
            <a:r>
              <a:rPr lang="en-GB" sz="1600" b="1" spc="50" dirty="0" smtClean="0">
                <a:ln w="11430"/>
                <a:solidFill>
                  <a:srgbClr val="C00000"/>
                </a:solidFill>
                <a:cs typeface="Arial" panose="020B0604020202020204" pitchFamily="34" charset="0"/>
              </a:rPr>
              <a:t>Earning per Share:</a:t>
            </a:r>
            <a:endParaRPr lang="en-GB" sz="1600" b="1" spc="50" dirty="0">
              <a:ln w="11430"/>
              <a:solidFill>
                <a:srgbClr val="C00000"/>
              </a:solidFill>
              <a:cs typeface="Arial" panose="020B0604020202020204" pitchFamily="34" charset="0"/>
            </a:endParaRP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Q1 </a:t>
            </a:r>
            <a:r>
              <a:rPr lang="en-GB" sz="1400" b="1" spc="60" dirty="0" smtClean="0">
                <a:ln w="11430"/>
                <a:solidFill>
                  <a:schemeClr val="tx1">
                    <a:lumMod val="75000"/>
                    <a:lumOff val="25000"/>
                  </a:schemeClr>
                </a:solidFill>
                <a:ea typeface="Tahoma" pitchFamily="34" charset="0"/>
                <a:cs typeface="Tahoma" pitchFamily="34" charset="0"/>
              </a:rPr>
              <a:t>FY 2022: </a:t>
            </a:r>
            <a:r>
              <a:rPr lang="en-GB" sz="1400" b="1" spc="60" dirty="0">
                <a:ln w="11430"/>
                <a:solidFill>
                  <a:schemeClr val="tx1">
                    <a:lumMod val="75000"/>
                    <a:lumOff val="25000"/>
                  </a:schemeClr>
                </a:solidFill>
                <a:ea typeface="Tahoma" pitchFamily="34" charset="0"/>
                <a:cs typeface="Tahoma" pitchFamily="34" charset="0"/>
              </a:rPr>
              <a:t>PKR 0.84</a:t>
            </a: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Q1 </a:t>
            </a:r>
            <a:r>
              <a:rPr lang="en-GB" sz="1400" b="1" spc="60" dirty="0" smtClean="0">
                <a:ln w="11430"/>
                <a:solidFill>
                  <a:schemeClr val="tx1">
                    <a:lumMod val="75000"/>
                    <a:lumOff val="25000"/>
                  </a:schemeClr>
                </a:solidFill>
                <a:ea typeface="Tahoma" pitchFamily="34" charset="0"/>
                <a:cs typeface="Tahoma" pitchFamily="34" charset="0"/>
              </a:rPr>
              <a:t>FY 2021: </a:t>
            </a:r>
            <a:r>
              <a:rPr lang="en-GB" sz="1400" b="1" spc="60" dirty="0">
                <a:ln w="11430"/>
                <a:solidFill>
                  <a:schemeClr val="tx1">
                    <a:lumMod val="75000"/>
                    <a:lumOff val="25000"/>
                  </a:schemeClr>
                </a:solidFill>
                <a:ea typeface="Tahoma" pitchFamily="34" charset="0"/>
                <a:cs typeface="Tahoma" pitchFamily="34" charset="0"/>
              </a:rPr>
              <a:t>PKR (0.82)</a:t>
            </a:r>
          </a:p>
          <a:p>
            <a:pPr algn="ctr"/>
            <a:endParaRPr lang="en-GB" sz="1400" b="1" spc="60" dirty="0" smtClean="0">
              <a:ln w="11430"/>
              <a:solidFill>
                <a:schemeClr val="tx1">
                  <a:lumMod val="75000"/>
                  <a:lumOff val="25000"/>
                </a:schemeClr>
              </a:solidFill>
              <a:ea typeface="Tahoma" pitchFamily="34" charset="0"/>
              <a:cs typeface="Tahoma" pitchFamily="34" charset="0"/>
            </a:endParaRPr>
          </a:p>
          <a:p>
            <a:pPr algn="ctr"/>
            <a:r>
              <a:rPr lang="en-GB" sz="1400" b="1" spc="60" dirty="0" smtClean="0">
                <a:ln w="11430"/>
                <a:solidFill>
                  <a:schemeClr val="tx1">
                    <a:lumMod val="75000"/>
                    <a:lumOff val="25000"/>
                  </a:schemeClr>
                </a:solidFill>
                <a:ea typeface="Tahoma" pitchFamily="34" charset="0"/>
                <a:cs typeface="Tahoma" pitchFamily="34" charset="0"/>
              </a:rPr>
              <a:t>202</a:t>
            </a:r>
            <a:r>
              <a:rPr lang="en-GB" sz="1400" b="1" spc="60" dirty="0">
                <a:ln w="11430"/>
                <a:solidFill>
                  <a:schemeClr val="tx1">
                    <a:lumMod val="75000"/>
                    <a:lumOff val="25000"/>
                  </a:schemeClr>
                </a:solidFill>
                <a:ea typeface="Tahoma" pitchFamily="34" charset="0"/>
                <a:cs typeface="Tahoma" pitchFamily="34" charset="0"/>
              </a:rPr>
              <a:t>%</a:t>
            </a:r>
          </a:p>
          <a:p>
            <a:pPr algn="ctr"/>
            <a:r>
              <a:rPr lang="en-GB" sz="1400" b="1" spc="60" dirty="0">
                <a:ln w="11430"/>
                <a:solidFill>
                  <a:schemeClr val="tx1">
                    <a:lumMod val="75000"/>
                    <a:lumOff val="25000"/>
                  </a:schemeClr>
                </a:solidFill>
                <a:ea typeface="Tahoma" pitchFamily="34" charset="0"/>
                <a:cs typeface="Tahoma" pitchFamily="34" charset="0"/>
              </a:rPr>
              <a:t>     Growth YoY</a:t>
            </a:r>
          </a:p>
          <a:p>
            <a:pPr algn="ctr"/>
            <a:endParaRPr lang="en-GB" sz="1400" b="1" spc="60" dirty="0">
              <a:ln w="11430"/>
              <a:solidFill>
                <a:schemeClr val="tx1">
                  <a:lumMod val="75000"/>
                  <a:lumOff val="25000"/>
                </a:schemeClr>
              </a:solidFill>
              <a:latin typeface="Century Gothic" panose="020B0502020202020204" pitchFamily="34" charset="0"/>
              <a:ea typeface="Tahoma" pitchFamily="34" charset="0"/>
              <a:cs typeface="Tahoma" pitchFamily="34" charset="0"/>
            </a:endParaRPr>
          </a:p>
        </p:txBody>
      </p:sp>
      <p:sp>
        <p:nvSpPr>
          <p:cNvPr id="12" name="Rounded Rectangle 11"/>
          <p:cNvSpPr/>
          <p:nvPr/>
        </p:nvSpPr>
        <p:spPr>
          <a:xfrm>
            <a:off x="6071098" y="1639023"/>
            <a:ext cx="3007588" cy="211382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600" b="1" spc="50" dirty="0" smtClean="0">
                <a:ln w="11430"/>
                <a:solidFill>
                  <a:srgbClr val="C00000"/>
                </a:solidFill>
                <a:cs typeface="Arial" panose="020B0604020202020204" pitchFamily="34" charset="0"/>
              </a:rPr>
              <a:t>Turnover:</a:t>
            </a:r>
            <a:endParaRPr lang="en-GB" sz="1600" b="1" spc="50" dirty="0">
              <a:ln w="11430"/>
              <a:solidFill>
                <a:srgbClr val="C00000"/>
              </a:solidFill>
              <a:cs typeface="Arial" panose="020B0604020202020204" pitchFamily="34" charset="0"/>
            </a:endParaRP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Q1 </a:t>
            </a:r>
            <a:r>
              <a:rPr lang="en-GB" sz="1400" b="1" spc="60" dirty="0" smtClean="0">
                <a:ln w="11430"/>
                <a:solidFill>
                  <a:schemeClr val="tx1">
                    <a:lumMod val="75000"/>
                    <a:lumOff val="25000"/>
                  </a:schemeClr>
                </a:solidFill>
                <a:ea typeface="Tahoma" pitchFamily="34" charset="0"/>
                <a:cs typeface="Tahoma" pitchFamily="34" charset="0"/>
              </a:rPr>
              <a:t>FY 2022: PKR 79,995 million</a:t>
            </a:r>
            <a:endParaRPr lang="en-GB" sz="1400" b="1" spc="60" dirty="0">
              <a:ln w="11430"/>
              <a:solidFill>
                <a:schemeClr val="tx1">
                  <a:lumMod val="75000"/>
                  <a:lumOff val="25000"/>
                </a:schemeClr>
              </a:solidFill>
              <a:ea typeface="Tahoma" pitchFamily="34" charset="0"/>
              <a:cs typeface="Tahoma" pitchFamily="34" charset="0"/>
            </a:endParaRP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Q1 </a:t>
            </a:r>
            <a:r>
              <a:rPr lang="en-GB" sz="1400" b="1" spc="60" dirty="0" smtClean="0">
                <a:ln w="11430"/>
                <a:solidFill>
                  <a:schemeClr val="tx1">
                    <a:lumMod val="75000"/>
                    <a:lumOff val="25000"/>
                  </a:schemeClr>
                </a:solidFill>
                <a:ea typeface="Tahoma" pitchFamily="34" charset="0"/>
                <a:cs typeface="Tahoma" pitchFamily="34" charset="0"/>
              </a:rPr>
              <a:t>FY 2021: PKR 63,162 million  </a:t>
            </a: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 </a:t>
            </a:r>
            <a:endParaRPr lang="en-GB" sz="1400" b="1" spc="60" dirty="0" smtClean="0">
              <a:ln w="11430"/>
              <a:solidFill>
                <a:schemeClr val="tx1">
                  <a:lumMod val="75000"/>
                  <a:lumOff val="25000"/>
                </a:schemeClr>
              </a:solidFill>
              <a:ea typeface="Tahoma" pitchFamily="34" charset="0"/>
              <a:cs typeface="Tahoma" pitchFamily="34" charset="0"/>
            </a:endParaRPr>
          </a:p>
          <a:p>
            <a:pPr algn="ctr"/>
            <a:r>
              <a:rPr lang="en-GB" sz="1400" b="1" spc="60" dirty="0" smtClean="0">
                <a:ln w="11430"/>
                <a:solidFill>
                  <a:schemeClr val="tx1">
                    <a:lumMod val="75000"/>
                    <a:lumOff val="25000"/>
                  </a:schemeClr>
                </a:solidFill>
                <a:ea typeface="Tahoma" pitchFamily="34" charset="0"/>
                <a:cs typeface="Tahoma" pitchFamily="34" charset="0"/>
              </a:rPr>
              <a:t> </a:t>
            </a:r>
            <a:r>
              <a:rPr lang="en-GB" sz="1400" b="1" spc="60" dirty="0">
                <a:ln w="11430"/>
                <a:solidFill>
                  <a:schemeClr val="tx1">
                    <a:lumMod val="75000"/>
                    <a:lumOff val="25000"/>
                  </a:schemeClr>
                </a:solidFill>
                <a:ea typeface="Tahoma" pitchFamily="34" charset="0"/>
                <a:cs typeface="Tahoma" pitchFamily="34" charset="0"/>
              </a:rPr>
              <a:t>27%</a:t>
            </a:r>
          </a:p>
          <a:p>
            <a:pPr algn="ctr"/>
            <a:r>
              <a:rPr lang="en-GB" sz="1400" b="1" spc="60" dirty="0">
                <a:ln w="11430"/>
                <a:solidFill>
                  <a:schemeClr val="tx1">
                    <a:lumMod val="75000"/>
                    <a:lumOff val="25000"/>
                  </a:schemeClr>
                </a:solidFill>
                <a:ea typeface="Tahoma" pitchFamily="34" charset="0"/>
                <a:cs typeface="Tahoma" pitchFamily="34" charset="0"/>
              </a:rPr>
              <a:t>        Growth YoY</a:t>
            </a:r>
          </a:p>
        </p:txBody>
      </p:sp>
      <p:sp>
        <p:nvSpPr>
          <p:cNvPr id="13" name="Rounded Rectangle 12"/>
          <p:cNvSpPr/>
          <p:nvPr/>
        </p:nvSpPr>
        <p:spPr>
          <a:xfrm>
            <a:off x="9332497" y="1639023"/>
            <a:ext cx="2820817" cy="2113827"/>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600" b="1" spc="50" dirty="0">
                <a:ln w="11430"/>
                <a:solidFill>
                  <a:srgbClr val="C00000"/>
                </a:solidFill>
                <a:cs typeface="Arial" panose="020B0604020202020204" pitchFamily="34" charset="0"/>
              </a:rPr>
              <a:t>Unaccounted for Gas</a:t>
            </a:r>
            <a:r>
              <a:rPr lang="en-GB" sz="1400" b="1" spc="50" dirty="0">
                <a:ln w="11430"/>
                <a:solidFill>
                  <a:srgbClr val="C00000"/>
                </a:solidFill>
                <a:cs typeface="Arial" panose="020B0604020202020204" pitchFamily="34" charset="0"/>
              </a:rPr>
              <a:t>:</a:t>
            </a: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Q1 </a:t>
            </a:r>
            <a:r>
              <a:rPr lang="en-GB" sz="1400" b="1" spc="60" dirty="0" smtClean="0">
                <a:ln w="11430"/>
                <a:solidFill>
                  <a:schemeClr val="tx1">
                    <a:lumMod val="75000"/>
                    <a:lumOff val="25000"/>
                  </a:schemeClr>
                </a:solidFill>
                <a:ea typeface="Tahoma" pitchFamily="34" charset="0"/>
                <a:cs typeface="Tahoma" pitchFamily="34" charset="0"/>
              </a:rPr>
              <a:t>FY 2022: 13.75%</a:t>
            </a:r>
            <a:endParaRPr lang="en-GB" sz="1400" b="1" spc="60" dirty="0">
              <a:ln w="11430"/>
              <a:solidFill>
                <a:schemeClr val="tx1">
                  <a:lumMod val="75000"/>
                  <a:lumOff val="25000"/>
                </a:schemeClr>
              </a:solidFill>
              <a:ea typeface="Tahoma" pitchFamily="34" charset="0"/>
              <a:cs typeface="Tahoma" pitchFamily="34" charset="0"/>
            </a:endParaRP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Q1 </a:t>
            </a:r>
            <a:r>
              <a:rPr lang="en-GB" sz="1400" b="1" spc="60" dirty="0" smtClean="0">
                <a:ln w="11430"/>
                <a:solidFill>
                  <a:schemeClr val="tx1">
                    <a:lumMod val="75000"/>
                    <a:lumOff val="25000"/>
                  </a:schemeClr>
                </a:solidFill>
                <a:ea typeface="Tahoma" pitchFamily="34" charset="0"/>
                <a:cs typeface="Tahoma" pitchFamily="34" charset="0"/>
              </a:rPr>
              <a:t>FY 2021: 14.02%</a:t>
            </a:r>
            <a:endParaRPr lang="en-GB" sz="1400" b="1" spc="60" dirty="0">
              <a:ln w="11430"/>
              <a:solidFill>
                <a:schemeClr val="tx1">
                  <a:lumMod val="75000"/>
                  <a:lumOff val="25000"/>
                </a:schemeClr>
              </a:solidFill>
              <a:ea typeface="Tahoma" pitchFamily="34" charset="0"/>
              <a:cs typeface="Tahoma" pitchFamily="34" charset="0"/>
            </a:endParaRP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smtClean="0">
                <a:ln w="11430"/>
                <a:solidFill>
                  <a:schemeClr val="tx1">
                    <a:lumMod val="75000"/>
                    <a:lumOff val="25000"/>
                  </a:schemeClr>
                </a:solidFill>
                <a:ea typeface="Tahoma" pitchFamily="34" charset="0"/>
                <a:cs typeface="Tahoma" pitchFamily="34" charset="0"/>
              </a:rPr>
              <a:t>0.27%</a:t>
            </a: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        Reduction YoY</a:t>
            </a:r>
          </a:p>
        </p:txBody>
      </p:sp>
      <p:sp>
        <p:nvSpPr>
          <p:cNvPr id="20" name="Rounded Rectangle 19"/>
          <p:cNvSpPr/>
          <p:nvPr/>
        </p:nvSpPr>
        <p:spPr>
          <a:xfrm>
            <a:off x="9332497" y="3997042"/>
            <a:ext cx="2820817" cy="2003708"/>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spc="50" dirty="0">
                <a:ln w="11430"/>
                <a:solidFill>
                  <a:srgbClr val="C00000"/>
                </a:solidFill>
                <a:cs typeface="Arial" panose="020B0604020202020204" pitchFamily="34" charset="0"/>
              </a:rPr>
              <a:t>Capitalization:</a:t>
            </a:r>
          </a:p>
          <a:p>
            <a:pPr algn="ctr"/>
            <a:endParaRPr lang="en-GB" sz="1400" b="1" spc="60" dirty="0">
              <a:ln w="11430"/>
              <a:solidFill>
                <a:schemeClr val="tx1">
                  <a:lumMod val="75000"/>
                  <a:lumOff val="25000"/>
                </a:schemeClr>
              </a:solidFill>
              <a:latin typeface="Century Gothic" panose="020B0502020202020204" pitchFamily="34" charset="0"/>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Q1 </a:t>
            </a:r>
            <a:r>
              <a:rPr lang="en-GB" sz="1400" b="1" spc="60" dirty="0" smtClean="0">
                <a:ln w="11430"/>
                <a:solidFill>
                  <a:schemeClr val="tx1">
                    <a:lumMod val="75000"/>
                    <a:lumOff val="25000"/>
                  </a:schemeClr>
                </a:solidFill>
                <a:ea typeface="Tahoma" pitchFamily="34" charset="0"/>
                <a:cs typeface="Tahoma" pitchFamily="34" charset="0"/>
              </a:rPr>
              <a:t>FY 2022: </a:t>
            </a:r>
            <a:r>
              <a:rPr lang="en-GB" sz="1400" b="1" spc="60" dirty="0">
                <a:ln w="11430"/>
                <a:solidFill>
                  <a:schemeClr val="tx1">
                    <a:lumMod val="75000"/>
                    <a:lumOff val="25000"/>
                  </a:schemeClr>
                </a:solidFill>
                <a:ea typeface="Tahoma" pitchFamily="34" charset="0"/>
                <a:cs typeface="Tahoma" pitchFamily="34" charset="0"/>
              </a:rPr>
              <a:t>PKR 902 million</a:t>
            </a: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Q1 </a:t>
            </a:r>
            <a:r>
              <a:rPr lang="en-GB" sz="1400" b="1" spc="60" dirty="0" smtClean="0">
                <a:ln w="11430"/>
                <a:solidFill>
                  <a:schemeClr val="tx1">
                    <a:lumMod val="75000"/>
                    <a:lumOff val="25000"/>
                  </a:schemeClr>
                </a:solidFill>
                <a:ea typeface="Tahoma" pitchFamily="34" charset="0"/>
                <a:cs typeface="Tahoma" pitchFamily="34" charset="0"/>
              </a:rPr>
              <a:t>FY 2021: PKR 1,242 million</a:t>
            </a:r>
          </a:p>
          <a:p>
            <a:pPr algn="ctr"/>
            <a:endParaRPr lang="en-GB" sz="1400" b="1" spc="60" dirty="0" smtClean="0">
              <a:ln w="11430"/>
              <a:solidFill>
                <a:schemeClr val="tx1">
                  <a:lumMod val="75000"/>
                  <a:lumOff val="25000"/>
                </a:schemeClr>
              </a:solidFill>
              <a:ea typeface="Tahoma" pitchFamily="34" charset="0"/>
              <a:cs typeface="Tahoma" pitchFamily="34" charset="0"/>
            </a:endParaRPr>
          </a:p>
          <a:p>
            <a:pPr algn="ctr"/>
            <a:r>
              <a:rPr lang="en-GB" sz="1400" b="1" spc="60" dirty="0" smtClean="0">
                <a:ln w="11430"/>
                <a:solidFill>
                  <a:schemeClr val="tx1">
                    <a:lumMod val="75000"/>
                    <a:lumOff val="25000"/>
                  </a:schemeClr>
                </a:solidFill>
                <a:ea typeface="Tahoma" pitchFamily="34" charset="0"/>
                <a:cs typeface="Tahoma" pitchFamily="34" charset="0"/>
              </a:rPr>
              <a:t>27</a:t>
            </a:r>
            <a:r>
              <a:rPr lang="en-GB" sz="1400" b="1" spc="60" dirty="0">
                <a:ln w="11430"/>
                <a:solidFill>
                  <a:schemeClr val="tx1">
                    <a:lumMod val="75000"/>
                    <a:lumOff val="25000"/>
                  </a:schemeClr>
                </a:solidFill>
                <a:ea typeface="Tahoma" pitchFamily="34" charset="0"/>
                <a:cs typeface="Tahoma" pitchFamily="34" charset="0"/>
              </a:rPr>
              <a:t>%</a:t>
            </a:r>
          </a:p>
          <a:p>
            <a:pPr algn="ctr"/>
            <a:r>
              <a:rPr lang="en-GB" sz="1400" b="1" spc="60" dirty="0">
                <a:ln w="11430"/>
                <a:solidFill>
                  <a:schemeClr val="tx1">
                    <a:lumMod val="75000"/>
                    <a:lumOff val="25000"/>
                  </a:schemeClr>
                </a:solidFill>
                <a:ea typeface="Tahoma" pitchFamily="34" charset="0"/>
                <a:cs typeface="Tahoma" pitchFamily="34" charset="0"/>
              </a:rPr>
              <a:t>        Reduction YoY</a:t>
            </a:r>
          </a:p>
        </p:txBody>
      </p:sp>
      <p:sp>
        <p:nvSpPr>
          <p:cNvPr id="22" name="Isosceles Triangle 21"/>
          <p:cNvSpPr/>
          <p:nvPr/>
        </p:nvSpPr>
        <p:spPr>
          <a:xfrm>
            <a:off x="6341993" y="3126829"/>
            <a:ext cx="516007"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3" name="Isosceles Triangle 22"/>
          <p:cNvSpPr/>
          <p:nvPr/>
        </p:nvSpPr>
        <p:spPr>
          <a:xfrm rot="10800000">
            <a:off x="9507220" y="3170371"/>
            <a:ext cx="504825"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5" name="Isosceles Triangle 24"/>
          <p:cNvSpPr/>
          <p:nvPr/>
        </p:nvSpPr>
        <p:spPr>
          <a:xfrm rot="10800000">
            <a:off x="9572535" y="5297695"/>
            <a:ext cx="504825" cy="447675"/>
          </a:xfrm>
          <a:prstGeom prst="triangle">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8" name="Rounded Rectangle 17"/>
          <p:cNvSpPr/>
          <p:nvPr/>
        </p:nvSpPr>
        <p:spPr>
          <a:xfrm>
            <a:off x="2414257" y="4330748"/>
            <a:ext cx="2164888" cy="1513420"/>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50" dirty="0">
                <a:ln w="11430"/>
                <a:solidFill>
                  <a:schemeClr val="tx1"/>
                </a:solidFill>
                <a:cs typeface="Arial" panose="020B0604020202020204" pitchFamily="34" charset="0"/>
              </a:rPr>
              <a:t>Q1 </a:t>
            </a:r>
            <a:r>
              <a:rPr lang="en-GB" sz="1400" b="1" spc="50" dirty="0" smtClean="0">
                <a:ln w="11430"/>
                <a:solidFill>
                  <a:schemeClr val="tx1"/>
                </a:solidFill>
                <a:cs typeface="Arial" panose="020B0604020202020204" pitchFamily="34" charset="0"/>
              </a:rPr>
              <a:t>FY 2022: </a:t>
            </a:r>
          </a:p>
          <a:p>
            <a:pPr algn="ctr"/>
            <a:r>
              <a:rPr lang="en-GB" sz="1400" b="1" spc="50" dirty="0" smtClean="0">
                <a:ln w="11430"/>
                <a:solidFill>
                  <a:schemeClr val="tx1"/>
                </a:solidFill>
                <a:cs typeface="Arial" panose="020B0604020202020204" pitchFamily="34" charset="0"/>
              </a:rPr>
              <a:t>PKR 3,685 </a:t>
            </a:r>
            <a:r>
              <a:rPr lang="en-GB" sz="1400" b="1" spc="50" dirty="0">
                <a:ln w="11430"/>
                <a:solidFill>
                  <a:schemeClr val="tx1"/>
                </a:solidFill>
                <a:cs typeface="Arial" panose="020B0604020202020204" pitchFamily="34" charset="0"/>
              </a:rPr>
              <a:t>million</a:t>
            </a:r>
          </a:p>
          <a:p>
            <a:pPr algn="ctr"/>
            <a:endParaRPr lang="en-GB" sz="1400" b="1" spc="50" dirty="0">
              <a:ln w="11430"/>
              <a:solidFill>
                <a:schemeClr val="tx1"/>
              </a:solidFill>
              <a:cs typeface="Arial" panose="020B0604020202020204" pitchFamily="34" charset="0"/>
            </a:endParaRPr>
          </a:p>
          <a:p>
            <a:pPr algn="ctr"/>
            <a:r>
              <a:rPr lang="en-GB" sz="1400" b="1" spc="50" dirty="0">
                <a:ln w="11430"/>
                <a:solidFill>
                  <a:schemeClr val="tx1"/>
                </a:solidFill>
                <a:cs typeface="Arial" panose="020B0604020202020204" pitchFamily="34" charset="0"/>
              </a:rPr>
              <a:t>Q1 </a:t>
            </a:r>
            <a:r>
              <a:rPr lang="en-GB" sz="1400" b="1" spc="50" dirty="0" smtClean="0">
                <a:ln w="11430"/>
                <a:solidFill>
                  <a:schemeClr val="tx1"/>
                </a:solidFill>
                <a:cs typeface="Arial" panose="020B0604020202020204" pitchFamily="34" charset="0"/>
              </a:rPr>
              <a:t>FY 2021: PKR(10,351) million</a:t>
            </a:r>
            <a:endParaRPr lang="en-GB" sz="1400" b="1" spc="50" dirty="0">
              <a:ln w="11430"/>
              <a:solidFill>
                <a:schemeClr val="tx1"/>
              </a:solidFill>
              <a:cs typeface="Arial" panose="020B0604020202020204" pitchFamily="34" charset="0"/>
            </a:endParaRPr>
          </a:p>
        </p:txBody>
      </p:sp>
      <p:sp>
        <p:nvSpPr>
          <p:cNvPr id="19" name="Rounded Rectangle 18"/>
          <p:cNvSpPr/>
          <p:nvPr/>
        </p:nvSpPr>
        <p:spPr>
          <a:xfrm>
            <a:off x="6285056" y="4346563"/>
            <a:ext cx="2793630" cy="1497605"/>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50" dirty="0">
                <a:ln w="11430"/>
                <a:solidFill>
                  <a:schemeClr val="tx1"/>
                </a:solidFill>
                <a:cs typeface="Arial" panose="020B0604020202020204" pitchFamily="34" charset="0"/>
              </a:rPr>
              <a:t>Q1 </a:t>
            </a:r>
            <a:r>
              <a:rPr lang="en-GB" sz="1400" b="1" spc="50" dirty="0" smtClean="0">
                <a:ln w="11430"/>
                <a:solidFill>
                  <a:schemeClr val="tx1"/>
                </a:solidFill>
                <a:cs typeface="Arial" panose="020B0604020202020204" pitchFamily="34" charset="0"/>
              </a:rPr>
              <a:t>FY 2022: </a:t>
            </a:r>
          </a:p>
          <a:p>
            <a:pPr algn="ctr"/>
            <a:r>
              <a:rPr lang="en-GB" sz="1400" b="1" spc="50" dirty="0" smtClean="0">
                <a:ln w="11430"/>
                <a:solidFill>
                  <a:schemeClr val="tx1"/>
                </a:solidFill>
                <a:cs typeface="Arial" panose="020B0604020202020204" pitchFamily="34" charset="0"/>
              </a:rPr>
              <a:t>PKR 50,796 </a:t>
            </a:r>
            <a:r>
              <a:rPr lang="en-GB" sz="1400" b="1" spc="50" dirty="0">
                <a:ln w="11430"/>
                <a:solidFill>
                  <a:schemeClr val="tx1"/>
                </a:solidFill>
                <a:cs typeface="Arial" panose="020B0604020202020204" pitchFamily="34" charset="0"/>
              </a:rPr>
              <a:t>million</a:t>
            </a:r>
          </a:p>
          <a:p>
            <a:pPr algn="ctr"/>
            <a:endParaRPr lang="en-GB" sz="1400" b="1" spc="50" dirty="0">
              <a:ln w="11430"/>
              <a:solidFill>
                <a:schemeClr val="tx1"/>
              </a:solidFill>
              <a:cs typeface="Arial" panose="020B0604020202020204" pitchFamily="34" charset="0"/>
            </a:endParaRPr>
          </a:p>
          <a:p>
            <a:pPr algn="ctr"/>
            <a:r>
              <a:rPr lang="en-GB" sz="1400" b="1" spc="50" dirty="0">
                <a:ln w="11430"/>
                <a:solidFill>
                  <a:schemeClr val="tx1"/>
                </a:solidFill>
                <a:cs typeface="Arial" panose="020B0604020202020204" pitchFamily="34" charset="0"/>
              </a:rPr>
              <a:t>Q1 </a:t>
            </a:r>
            <a:r>
              <a:rPr lang="en-GB" sz="1400" b="1" spc="50" dirty="0" smtClean="0">
                <a:ln w="11430"/>
                <a:solidFill>
                  <a:schemeClr val="tx1"/>
                </a:solidFill>
                <a:cs typeface="Arial" panose="020B0604020202020204" pitchFamily="34" charset="0"/>
              </a:rPr>
              <a:t>FY 2021: </a:t>
            </a:r>
          </a:p>
          <a:p>
            <a:pPr algn="ctr"/>
            <a:r>
              <a:rPr lang="en-GB" sz="1400" b="1" spc="50" dirty="0" smtClean="0">
                <a:ln w="11430"/>
                <a:solidFill>
                  <a:schemeClr val="tx1"/>
                </a:solidFill>
                <a:cs typeface="Arial" panose="020B0604020202020204" pitchFamily="34" charset="0"/>
              </a:rPr>
              <a:t>PKR 60,872 </a:t>
            </a:r>
            <a:r>
              <a:rPr lang="en-GB" sz="1400" b="1" spc="50" dirty="0">
                <a:ln w="11430"/>
                <a:solidFill>
                  <a:schemeClr val="tx1"/>
                </a:solidFill>
                <a:cs typeface="Arial" panose="020B0604020202020204" pitchFamily="34" charset="0"/>
              </a:rPr>
              <a:t>million</a:t>
            </a:r>
          </a:p>
        </p:txBody>
      </p:sp>
      <p:sp>
        <p:nvSpPr>
          <p:cNvPr id="26" name="TextBox 25"/>
          <p:cNvSpPr txBox="1"/>
          <p:nvPr/>
        </p:nvSpPr>
        <p:spPr>
          <a:xfrm>
            <a:off x="623666" y="4346564"/>
            <a:ext cx="1916770" cy="338554"/>
          </a:xfrm>
          <a:prstGeom prst="rect">
            <a:avLst/>
          </a:prstGeom>
          <a:noFill/>
        </p:spPr>
        <p:txBody>
          <a:bodyPr wrap="square" rtlCol="0">
            <a:spAutoFit/>
          </a:bodyPr>
          <a:lstStyle/>
          <a:p>
            <a:r>
              <a:rPr lang="en-GB" sz="1600" b="1" dirty="0">
                <a:solidFill>
                  <a:schemeClr val="accent2"/>
                </a:solidFill>
                <a:ea typeface="Tahoma" panose="020B0604030504040204" pitchFamily="34" charset="0"/>
                <a:cs typeface="Tahoma" panose="020B0604030504040204" pitchFamily="34" charset="0"/>
              </a:rPr>
              <a:t>Working Capital</a:t>
            </a:r>
            <a:endParaRPr lang="en-US" sz="1600" b="1" dirty="0">
              <a:solidFill>
                <a:schemeClr val="accent2"/>
              </a:solidFill>
              <a:ea typeface="Tahoma" panose="020B0604030504040204" pitchFamily="34" charset="0"/>
              <a:cs typeface="Tahoma" panose="020B0604030504040204" pitchFamily="34" charset="0"/>
            </a:endParaRPr>
          </a:p>
        </p:txBody>
      </p:sp>
      <p:sp>
        <p:nvSpPr>
          <p:cNvPr id="29" name="TextBox 28"/>
          <p:cNvSpPr txBox="1"/>
          <p:nvPr/>
        </p:nvSpPr>
        <p:spPr>
          <a:xfrm>
            <a:off x="4782652" y="4346564"/>
            <a:ext cx="1547991" cy="338554"/>
          </a:xfrm>
          <a:prstGeom prst="rect">
            <a:avLst/>
          </a:prstGeom>
          <a:noFill/>
        </p:spPr>
        <p:txBody>
          <a:bodyPr wrap="square" rtlCol="0">
            <a:spAutoFit/>
          </a:bodyPr>
          <a:lstStyle/>
          <a:p>
            <a:r>
              <a:rPr lang="en-GB" sz="1600" b="1" dirty="0">
                <a:solidFill>
                  <a:schemeClr val="accent2"/>
                </a:solidFill>
                <a:ea typeface="Tahoma" panose="020B0604030504040204" pitchFamily="34" charset="0"/>
                <a:cs typeface="Tahoma" panose="020B0604030504040204" pitchFamily="34" charset="0"/>
              </a:rPr>
              <a:t>Bank Loans</a:t>
            </a:r>
            <a:endParaRPr lang="en-US" sz="1600" b="1" dirty="0">
              <a:solidFill>
                <a:schemeClr val="accent2"/>
              </a:solidFill>
              <a:ea typeface="Tahoma" panose="020B0604030504040204" pitchFamily="34" charset="0"/>
              <a:cs typeface="Tahoma" panose="020B0604030504040204" pitchFamily="34" charset="0"/>
            </a:endParaRPr>
          </a:p>
        </p:txBody>
      </p:sp>
      <p:sp>
        <p:nvSpPr>
          <p:cNvPr id="32" name="Right Arrow 31"/>
          <p:cNvSpPr/>
          <p:nvPr/>
        </p:nvSpPr>
        <p:spPr>
          <a:xfrm>
            <a:off x="4730270" y="4638874"/>
            <a:ext cx="1475461" cy="159499"/>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34" name="Right Arrow 33"/>
          <p:cNvSpPr/>
          <p:nvPr/>
        </p:nvSpPr>
        <p:spPr>
          <a:xfrm>
            <a:off x="732000" y="4636022"/>
            <a:ext cx="1621855" cy="162351"/>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39" name="Isosceles Triangle 38"/>
          <p:cNvSpPr/>
          <p:nvPr/>
        </p:nvSpPr>
        <p:spPr>
          <a:xfrm rot="10800000">
            <a:off x="4672455" y="5122290"/>
            <a:ext cx="504825"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36" name="TextBox 35"/>
          <p:cNvSpPr txBox="1"/>
          <p:nvPr/>
        </p:nvSpPr>
        <p:spPr>
          <a:xfrm>
            <a:off x="4900430" y="5255212"/>
            <a:ext cx="1400656" cy="584775"/>
          </a:xfrm>
          <a:prstGeom prst="rect">
            <a:avLst/>
          </a:prstGeom>
          <a:noFill/>
        </p:spPr>
        <p:txBody>
          <a:bodyPr wrap="square" rtlCol="0">
            <a:spAutoFit/>
          </a:bodyPr>
          <a:lstStyle/>
          <a:p>
            <a:pPr algn="ctr"/>
            <a:r>
              <a:rPr lang="en-GB" sz="1600" b="1" dirty="0" smtClean="0">
                <a:ea typeface="Tahoma" panose="020B0604030504040204" pitchFamily="34" charset="0"/>
                <a:cs typeface="Tahoma" panose="020B0604030504040204" pitchFamily="34" charset="0"/>
              </a:rPr>
              <a:t>17%</a:t>
            </a:r>
            <a:endParaRPr lang="en-GB" sz="1600" b="1" dirty="0">
              <a:ea typeface="Tahoma" panose="020B0604030504040204" pitchFamily="34" charset="0"/>
              <a:cs typeface="Tahoma" panose="020B0604030504040204" pitchFamily="34" charset="0"/>
            </a:endParaRPr>
          </a:p>
          <a:p>
            <a:pPr algn="ctr"/>
            <a:r>
              <a:rPr lang="en-GB" sz="1600" b="1" dirty="0">
                <a:ea typeface="Tahoma" panose="020B0604030504040204" pitchFamily="34" charset="0"/>
                <a:cs typeface="Tahoma" panose="020B0604030504040204" pitchFamily="34" charset="0"/>
              </a:rPr>
              <a:t>Reduction YoY</a:t>
            </a:r>
            <a:endParaRPr lang="en-US" sz="1600" b="1" dirty="0">
              <a:ea typeface="Tahoma" panose="020B0604030504040204" pitchFamily="34" charset="0"/>
              <a:cs typeface="Tahoma" panose="020B0604030504040204" pitchFamily="34" charset="0"/>
            </a:endParaRPr>
          </a:p>
        </p:txBody>
      </p:sp>
      <p:sp>
        <p:nvSpPr>
          <p:cNvPr id="38" name="TextBox 37"/>
          <p:cNvSpPr txBox="1"/>
          <p:nvPr/>
        </p:nvSpPr>
        <p:spPr>
          <a:xfrm>
            <a:off x="1087407" y="5240015"/>
            <a:ext cx="1326850" cy="584775"/>
          </a:xfrm>
          <a:prstGeom prst="rect">
            <a:avLst/>
          </a:prstGeom>
          <a:noFill/>
        </p:spPr>
        <p:txBody>
          <a:bodyPr wrap="square" rtlCol="0">
            <a:spAutoFit/>
          </a:bodyPr>
          <a:lstStyle/>
          <a:p>
            <a:r>
              <a:rPr lang="en-GB" sz="1600" b="1" dirty="0">
                <a:ea typeface="Tahoma" panose="020B0604030504040204" pitchFamily="34" charset="0"/>
                <a:cs typeface="Tahoma" panose="020B0604030504040204" pitchFamily="34" charset="0"/>
              </a:rPr>
              <a:t>1.36 times</a:t>
            </a:r>
          </a:p>
          <a:p>
            <a:r>
              <a:rPr lang="en-GB" sz="1600" b="1" dirty="0">
                <a:ea typeface="Tahoma" panose="020B0604030504040204" pitchFamily="34" charset="0"/>
                <a:cs typeface="Tahoma" panose="020B0604030504040204" pitchFamily="34" charset="0"/>
              </a:rPr>
              <a:t>Increase YoY</a:t>
            </a:r>
            <a:endParaRPr lang="en-US" sz="1600" b="1" dirty="0">
              <a:ea typeface="Tahoma" panose="020B0604030504040204" pitchFamily="34" charset="0"/>
              <a:cs typeface="Tahoma" panose="020B0604030504040204" pitchFamily="34" charset="0"/>
            </a:endParaRPr>
          </a:p>
        </p:txBody>
      </p:sp>
      <p:sp>
        <p:nvSpPr>
          <p:cNvPr id="31" name="Isosceles Triangle 30"/>
          <p:cNvSpPr/>
          <p:nvPr/>
        </p:nvSpPr>
        <p:spPr>
          <a:xfrm>
            <a:off x="579558" y="5238815"/>
            <a:ext cx="516007"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33" name="Isosceles Triangle 32"/>
          <p:cNvSpPr/>
          <p:nvPr/>
        </p:nvSpPr>
        <p:spPr>
          <a:xfrm>
            <a:off x="675202" y="3170372"/>
            <a:ext cx="516007"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40" name="Isosceles Triangle 39"/>
          <p:cNvSpPr/>
          <p:nvPr/>
        </p:nvSpPr>
        <p:spPr>
          <a:xfrm>
            <a:off x="3607359" y="3145198"/>
            <a:ext cx="516007" cy="44767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pic>
        <p:nvPicPr>
          <p:cNvPr id="41" name="Picture 40"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721202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6</a:t>
            </a:fld>
            <a:endParaRPr lang="en-US" dirty="0"/>
          </a:p>
        </p:txBody>
      </p:sp>
      <p:sp>
        <p:nvSpPr>
          <p:cNvPr id="4" name="Rounded Rectangle 3"/>
          <p:cNvSpPr/>
          <p:nvPr/>
        </p:nvSpPr>
        <p:spPr>
          <a:xfrm>
            <a:off x="128227" y="134074"/>
            <a:ext cx="9326606"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GROWTH</a:t>
            </a:r>
            <a:endParaRPr lang="en-US" b="1" dirty="0">
              <a:solidFill>
                <a:schemeClr val="bg1"/>
              </a:solidFill>
              <a:effectLst>
                <a:outerShdw blurRad="38100" dist="38100" dir="2700000" algn="tl">
                  <a:srgbClr val="000000">
                    <a:alpha val="43137"/>
                  </a:srgbClr>
                </a:outerShdw>
              </a:effectLst>
            </a:endParaRPr>
          </a:p>
        </p:txBody>
      </p:sp>
      <p:sp>
        <p:nvSpPr>
          <p:cNvPr id="7" name="Rounded Rectangle 6"/>
          <p:cNvSpPr/>
          <p:nvPr/>
        </p:nvSpPr>
        <p:spPr>
          <a:xfrm>
            <a:off x="9514568" y="4142148"/>
            <a:ext cx="2273708" cy="1570901"/>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60" dirty="0">
                <a:ln w="11430"/>
                <a:solidFill>
                  <a:schemeClr val="tx1"/>
                </a:solidFill>
                <a:ea typeface="Tahoma" pitchFamily="34" charset="0"/>
                <a:cs typeface="Tahoma" pitchFamily="34" charset="0"/>
              </a:rPr>
              <a:t>Trans. (</a:t>
            </a:r>
            <a:r>
              <a:rPr lang="en-GB" sz="1400" b="1" spc="60" dirty="0" smtClean="0">
                <a:ln w="11430"/>
                <a:solidFill>
                  <a:schemeClr val="tx1"/>
                </a:solidFill>
                <a:ea typeface="Tahoma" pitchFamily="34" charset="0"/>
                <a:cs typeface="Tahoma" pitchFamily="34" charset="0"/>
              </a:rPr>
              <a:t>KMs</a:t>
            </a:r>
            <a:r>
              <a:rPr lang="en-GB" sz="1400" b="1" spc="60" dirty="0">
                <a:ln w="11430"/>
                <a:solidFill>
                  <a:schemeClr val="tx1"/>
                </a:solidFill>
                <a:ea typeface="Tahoma" pitchFamily="34" charset="0"/>
                <a:cs typeface="Tahoma" pitchFamily="34" charset="0"/>
              </a:rPr>
              <a:t>): </a:t>
            </a:r>
            <a:r>
              <a:rPr lang="en-GB" sz="1400" b="1" spc="60" dirty="0" smtClean="0">
                <a:ln w="11430"/>
                <a:solidFill>
                  <a:schemeClr val="tx1"/>
                </a:solidFill>
                <a:ea typeface="Tahoma" pitchFamily="34" charset="0"/>
                <a:cs typeface="Tahoma" pitchFamily="34" charset="0"/>
              </a:rPr>
              <a:t>3,973</a:t>
            </a:r>
            <a:endParaRPr lang="en-GB" sz="1400" b="1" spc="60" dirty="0">
              <a:ln w="11430"/>
              <a:solidFill>
                <a:schemeClr val="tx1"/>
              </a:solidFill>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Dist. (</a:t>
            </a:r>
            <a:r>
              <a:rPr lang="en-GB" sz="1400" b="1" spc="60" dirty="0" smtClean="0">
                <a:ln w="11430"/>
                <a:solidFill>
                  <a:schemeClr val="tx1"/>
                </a:solidFill>
                <a:ea typeface="Tahoma" pitchFamily="34" charset="0"/>
                <a:cs typeface="Tahoma" pitchFamily="34" charset="0"/>
              </a:rPr>
              <a:t>KMs</a:t>
            </a:r>
            <a:r>
              <a:rPr lang="en-GB" sz="1400" b="1" spc="60" dirty="0">
                <a:ln w="11430"/>
                <a:solidFill>
                  <a:schemeClr val="tx1"/>
                </a:solidFill>
                <a:ea typeface="Tahoma" pitchFamily="34" charset="0"/>
                <a:cs typeface="Tahoma" pitchFamily="34" charset="0"/>
              </a:rPr>
              <a:t>): </a:t>
            </a:r>
            <a:r>
              <a:rPr lang="en-GB" sz="1400" b="1" spc="60" dirty="0" smtClean="0">
                <a:ln w="11430"/>
                <a:solidFill>
                  <a:schemeClr val="tx1"/>
                </a:solidFill>
                <a:ea typeface="Tahoma" pitchFamily="34" charset="0"/>
                <a:cs typeface="Tahoma" pitchFamily="34" charset="0"/>
              </a:rPr>
              <a:t>45,521</a:t>
            </a:r>
            <a:endParaRPr lang="en-GB" sz="1400" b="1" spc="60" dirty="0">
              <a:ln w="11430"/>
              <a:solidFill>
                <a:schemeClr val="tx1"/>
              </a:solidFill>
              <a:ea typeface="Tahoma" pitchFamily="34" charset="0"/>
              <a:cs typeface="Tahoma" pitchFamily="34" charset="0"/>
            </a:endParaRPr>
          </a:p>
          <a:p>
            <a:pPr algn="ctr"/>
            <a:endParaRPr lang="en-GB" sz="1400" b="1" spc="60" dirty="0">
              <a:ln w="11430"/>
              <a:solidFill>
                <a:schemeClr val="tx1"/>
              </a:solidFill>
              <a:ea typeface="Tahoma" pitchFamily="34" charset="0"/>
              <a:cs typeface="Tahoma" pitchFamily="34" charset="0"/>
            </a:endParaRPr>
          </a:p>
          <a:p>
            <a:pPr algn="ctr"/>
            <a:r>
              <a:rPr lang="en-GB" sz="1400" b="1" spc="60" dirty="0">
                <a:ln w="11430"/>
                <a:solidFill>
                  <a:schemeClr val="tx1"/>
                </a:solidFill>
                <a:ea typeface="Tahoma" pitchFamily="34" charset="0"/>
                <a:cs typeface="Tahoma" pitchFamily="34" charset="0"/>
              </a:rPr>
              <a:t>No. of Consumer (million): 2.8+</a:t>
            </a:r>
          </a:p>
        </p:txBody>
      </p:sp>
      <p:sp>
        <p:nvSpPr>
          <p:cNvPr id="11" name="Rounded Rectangle 10"/>
          <p:cNvSpPr/>
          <p:nvPr/>
        </p:nvSpPr>
        <p:spPr>
          <a:xfrm>
            <a:off x="6718221" y="4108126"/>
            <a:ext cx="2310888" cy="1570901"/>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60" dirty="0">
                <a:ln w="11430"/>
                <a:solidFill>
                  <a:schemeClr val="tx1">
                    <a:lumMod val="75000"/>
                    <a:lumOff val="25000"/>
                  </a:schemeClr>
                </a:solidFill>
                <a:ea typeface="Tahoma" pitchFamily="34" charset="0"/>
                <a:cs typeface="Tahoma" pitchFamily="34" charset="0"/>
              </a:rPr>
              <a:t>Trans.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a:t>
            </a:r>
            <a:r>
              <a:rPr lang="en-GB" sz="1400" b="1" spc="60" dirty="0" smtClean="0">
                <a:ln w="11430"/>
                <a:solidFill>
                  <a:schemeClr val="tx1">
                    <a:lumMod val="75000"/>
                    <a:lumOff val="25000"/>
                  </a:schemeClr>
                </a:solidFill>
                <a:ea typeface="Tahoma" pitchFamily="34" charset="0"/>
                <a:cs typeface="Tahoma" pitchFamily="34" charset="0"/>
              </a:rPr>
              <a:t>4,030</a:t>
            </a: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Dist.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a:t>
            </a:r>
            <a:r>
              <a:rPr lang="en-GB" sz="1400" b="1" spc="60" dirty="0" smtClean="0">
                <a:ln w="11430"/>
                <a:solidFill>
                  <a:schemeClr val="tx1">
                    <a:lumMod val="75000"/>
                    <a:lumOff val="25000"/>
                  </a:schemeClr>
                </a:solidFill>
                <a:ea typeface="Tahoma" pitchFamily="34" charset="0"/>
                <a:cs typeface="Tahoma" pitchFamily="34" charset="0"/>
              </a:rPr>
              <a:t>46,210</a:t>
            </a:r>
            <a:endParaRPr lang="en-GB" sz="1400" b="1" spc="60" dirty="0">
              <a:ln w="11430"/>
              <a:solidFill>
                <a:schemeClr val="tx1">
                  <a:lumMod val="75000"/>
                  <a:lumOff val="25000"/>
                </a:schemeClr>
              </a:solidFill>
              <a:ea typeface="Tahoma" pitchFamily="34" charset="0"/>
              <a:cs typeface="Tahoma" pitchFamily="34" charset="0"/>
            </a:endParaRP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No. of Consumer (million): 2.9+</a:t>
            </a:r>
          </a:p>
        </p:txBody>
      </p:sp>
      <p:sp>
        <p:nvSpPr>
          <p:cNvPr id="12" name="Rounded Rectangle 11"/>
          <p:cNvSpPr/>
          <p:nvPr/>
        </p:nvSpPr>
        <p:spPr>
          <a:xfrm>
            <a:off x="9424150" y="1574738"/>
            <a:ext cx="2353979" cy="1570901"/>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60" dirty="0">
                <a:ln w="11430"/>
                <a:solidFill>
                  <a:schemeClr val="tx1">
                    <a:lumMod val="75000"/>
                    <a:lumOff val="25000"/>
                  </a:schemeClr>
                </a:solidFill>
                <a:ea typeface="Tahoma" pitchFamily="34" charset="0"/>
                <a:cs typeface="Tahoma" pitchFamily="34" charset="0"/>
              </a:rPr>
              <a:t>Trans.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4,054</a:t>
            </a:r>
          </a:p>
          <a:p>
            <a:pPr algn="ctr"/>
            <a:r>
              <a:rPr lang="en-GB" sz="1400" b="1" spc="60" dirty="0">
                <a:ln w="11430"/>
                <a:solidFill>
                  <a:schemeClr val="tx1">
                    <a:lumMod val="75000"/>
                    <a:lumOff val="25000"/>
                  </a:schemeClr>
                </a:solidFill>
                <a:ea typeface="Tahoma" pitchFamily="34" charset="0"/>
                <a:cs typeface="Tahoma" pitchFamily="34" charset="0"/>
              </a:rPr>
              <a:t>Dist.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46,993</a:t>
            </a: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No. of Consumer (million): 3.0+</a:t>
            </a:r>
          </a:p>
        </p:txBody>
      </p:sp>
      <p:sp>
        <p:nvSpPr>
          <p:cNvPr id="13" name="Rounded Rectangle 12"/>
          <p:cNvSpPr/>
          <p:nvPr/>
        </p:nvSpPr>
        <p:spPr>
          <a:xfrm>
            <a:off x="6611484" y="1574738"/>
            <a:ext cx="2393178" cy="1570901"/>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60" dirty="0">
                <a:ln w="11430"/>
                <a:solidFill>
                  <a:schemeClr val="tx1">
                    <a:lumMod val="75000"/>
                    <a:lumOff val="25000"/>
                  </a:schemeClr>
                </a:solidFill>
                <a:ea typeface="Tahoma" pitchFamily="34" charset="0"/>
                <a:cs typeface="Tahoma" pitchFamily="34" charset="0"/>
              </a:rPr>
              <a:t>Trans.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4,126</a:t>
            </a:r>
          </a:p>
          <a:p>
            <a:pPr algn="ctr"/>
            <a:r>
              <a:rPr lang="en-GB" sz="1400" b="1" spc="60" dirty="0">
                <a:ln w="11430"/>
                <a:solidFill>
                  <a:schemeClr val="tx1">
                    <a:lumMod val="75000"/>
                    <a:lumOff val="25000"/>
                  </a:schemeClr>
                </a:solidFill>
                <a:ea typeface="Tahoma" pitchFamily="34" charset="0"/>
                <a:cs typeface="Tahoma" pitchFamily="34" charset="0"/>
              </a:rPr>
              <a:t>Dist.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47,520</a:t>
            </a: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No. of Consumer (million): 3.1+</a:t>
            </a:r>
          </a:p>
        </p:txBody>
      </p:sp>
      <p:sp>
        <p:nvSpPr>
          <p:cNvPr id="14" name="Rounded Rectangle 13"/>
          <p:cNvSpPr/>
          <p:nvPr/>
        </p:nvSpPr>
        <p:spPr>
          <a:xfrm>
            <a:off x="3718702" y="1543774"/>
            <a:ext cx="2355727" cy="1570901"/>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60" dirty="0">
                <a:ln w="11430"/>
                <a:solidFill>
                  <a:schemeClr val="tx1">
                    <a:lumMod val="75000"/>
                    <a:lumOff val="25000"/>
                  </a:schemeClr>
                </a:solidFill>
                <a:ea typeface="Tahoma" pitchFamily="34" charset="0"/>
                <a:cs typeface="Tahoma" pitchFamily="34" charset="0"/>
              </a:rPr>
              <a:t>Trans.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4,143</a:t>
            </a:r>
          </a:p>
          <a:p>
            <a:pPr algn="ctr"/>
            <a:r>
              <a:rPr lang="en-GB" sz="1400" b="1" spc="60" dirty="0">
                <a:ln w="11430"/>
                <a:solidFill>
                  <a:schemeClr val="tx1">
                    <a:lumMod val="75000"/>
                    <a:lumOff val="25000"/>
                  </a:schemeClr>
                </a:solidFill>
                <a:ea typeface="Tahoma" pitchFamily="34" charset="0"/>
                <a:cs typeface="Tahoma" pitchFamily="34" charset="0"/>
              </a:rPr>
              <a:t>Dist.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48,449</a:t>
            </a: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No. of Consumer (million): 3.2+</a:t>
            </a:r>
          </a:p>
        </p:txBody>
      </p:sp>
      <p:sp>
        <p:nvSpPr>
          <p:cNvPr id="5" name="TextBox 4"/>
          <p:cNvSpPr txBox="1"/>
          <p:nvPr/>
        </p:nvSpPr>
        <p:spPr>
          <a:xfrm>
            <a:off x="9982121" y="3461795"/>
            <a:ext cx="1338602" cy="646331"/>
          </a:xfrm>
          <a:prstGeom prst="rect">
            <a:avLst/>
          </a:prstGeom>
          <a:noFill/>
        </p:spPr>
        <p:txBody>
          <a:bodyPr wrap="square" rtlCol="0">
            <a:spAutoFit/>
          </a:bodyPr>
          <a:lstStyle/>
          <a:p>
            <a:pPr algn="ctr"/>
            <a:r>
              <a:rPr lang="en-GB"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2017</a:t>
            </a:r>
            <a:endParaRPr lang="en-US"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endParaRPr>
          </a:p>
        </p:txBody>
      </p:sp>
      <p:sp>
        <p:nvSpPr>
          <p:cNvPr id="16" name="TextBox 15"/>
          <p:cNvSpPr txBox="1"/>
          <p:nvPr/>
        </p:nvSpPr>
        <p:spPr>
          <a:xfrm>
            <a:off x="7263936" y="3463444"/>
            <a:ext cx="1338602" cy="646331"/>
          </a:xfrm>
          <a:prstGeom prst="rect">
            <a:avLst/>
          </a:prstGeom>
          <a:noFill/>
          <a:effectLst>
            <a:glow rad="63500">
              <a:schemeClr val="accent2">
                <a:satMod val="175000"/>
                <a:alpha val="40000"/>
              </a:schemeClr>
            </a:glow>
          </a:effectLst>
        </p:spPr>
        <p:txBody>
          <a:bodyPr wrap="square" rtlCol="0">
            <a:spAutoFit/>
          </a:bodyPr>
          <a:lstStyle/>
          <a:p>
            <a:pPr algn="ctr"/>
            <a:r>
              <a:rPr lang="en-GB"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2018</a:t>
            </a:r>
            <a:endParaRPr lang="en-US"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endParaRPr>
          </a:p>
        </p:txBody>
      </p:sp>
      <p:sp>
        <p:nvSpPr>
          <p:cNvPr id="17" name="TextBox 16"/>
          <p:cNvSpPr txBox="1"/>
          <p:nvPr/>
        </p:nvSpPr>
        <p:spPr>
          <a:xfrm>
            <a:off x="9982121" y="962661"/>
            <a:ext cx="1338602" cy="646331"/>
          </a:xfrm>
          <a:prstGeom prst="rect">
            <a:avLst/>
          </a:prstGeom>
          <a:noFill/>
        </p:spPr>
        <p:txBody>
          <a:bodyPr wrap="square" rtlCol="0">
            <a:spAutoFit/>
          </a:bodyPr>
          <a:lstStyle/>
          <a:p>
            <a:pPr algn="ctr"/>
            <a:r>
              <a:rPr lang="en-GB"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2019</a:t>
            </a:r>
            <a:endParaRPr lang="en-US"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endParaRPr>
          </a:p>
        </p:txBody>
      </p:sp>
      <p:sp>
        <p:nvSpPr>
          <p:cNvPr id="18" name="TextBox 17"/>
          <p:cNvSpPr txBox="1"/>
          <p:nvPr/>
        </p:nvSpPr>
        <p:spPr>
          <a:xfrm>
            <a:off x="7138772" y="938550"/>
            <a:ext cx="1338602" cy="646331"/>
          </a:xfrm>
          <a:prstGeom prst="rect">
            <a:avLst/>
          </a:prstGeom>
          <a:noFill/>
        </p:spPr>
        <p:txBody>
          <a:bodyPr wrap="square" rtlCol="0">
            <a:spAutoFit/>
          </a:bodyPr>
          <a:lstStyle/>
          <a:p>
            <a:pPr algn="ctr"/>
            <a:r>
              <a:rPr lang="en-GB"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2020</a:t>
            </a:r>
            <a:endParaRPr lang="en-US"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endParaRPr>
          </a:p>
        </p:txBody>
      </p:sp>
      <p:sp>
        <p:nvSpPr>
          <p:cNvPr id="19" name="TextBox 18"/>
          <p:cNvSpPr txBox="1"/>
          <p:nvPr/>
        </p:nvSpPr>
        <p:spPr>
          <a:xfrm>
            <a:off x="4218317" y="919666"/>
            <a:ext cx="1338602" cy="646331"/>
          </a:xfrm>
          <a:prstGeom prst="rect">
            <a:avLst/>
          </a:prstGeom>
          <a:noFill/>
          <a:effectLst>
            <a:glow rad="63500">
              <a:schemeClr val="accent2">
                <a:satMod val="175000"/>
                <a:alpha val="40000"/>
              </a:schemeClr>
            </a:glow>
          </a:effectLst>
        </p:spPr>
        <p:txBody>
          <a:bodyPr wrap="square" rtlCol="0">
            <a:spAutoFit/>
          </a:bodyPr>
          <a:lstStyle/>
          <a:p>
            <a:pPr algn="ctr"/>
            <a:r>
              <a:rPr lang="en-GB"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2021</a:t>
            </a:r>
            <a:endParaRPr lang="en-US"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endParaRPr>
          </a:p>
        </p:txBody>
      </p:sp>
      <p:sp>
        <p:nvSpPr>
          <p:cNvPr id="6" name="Rectangle 5"/>
          <p:cNvSpPr/>
          <p:nvPr/>
        </p:nvSpPr>
        <p:spPr>
          <a:xfrm>
            <a:off x="600368" y="4213224"/>
            <a:ext cx="5474061" cy="1428750"/>
          </a:xfrm>
          <a:prstGeom prst="rect">
            <a:avLst/>
          </a:prstGeom>
          <a:noFill/>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1">
                    <a:lumMod val="75000"/>
                    <a:lumOff val="25000"/>
                  </a:schemeClr>
                </a:solidFill>
              </a:rPr>
              <a:t>Legend:</a:t>
            </a:r>
          </a:p>
          <a:p>
            <a:endParaRPr lang="en-GB" sz="1400" dirty="0">
              <a:solidFill>
                <a:schemeClr val="tx1">
                  <a:lumMod val="75000"/>
                  <a:lumOff val="25000"/>
                </a:schemeClr>
              </a:solidFill>
            </a:endParaRPr>
          </a:p>
          <a:p>
            <a:r>
              <a:rPr lang="en-GB" sz="1400" b="1" dirty="0">
                <a:solidFill>
                  <a:schemeClr val="tx1">
                    <a:lumMod val="75000"/>
                    <a:lumOff val="25000"/>
                  </a:schemeClr>
                </a:solidFill>
              </a:rPr>
              <a:t>Trans. (</a:t>
            </a:r>
            <a:r>
              <a:rPr lang="en-GB" sz="1400" b="1" dirty="0" smtClean="0">
                <a:solidFill>
                  <a:schemeClr val="tx1">
                    <a:lumMod val="75000"/>
                    <a:lumOff val="25000"/>
                  </a:schemeClr>
                </a:solidFill>
              </a:rPr>
              <a:t>KMs</a:t>
            </a:r>
            <a:r>
              <a:rPr lang="en-GB" sz="1400" b="1" dirty="0">
                <a:solidFill>
                  <a:schemeClr val="tx1">
                    <a:lumMod val="75000"/>
                    <a:lumOff val="25000"/>
                  </a:schemeClr>
                </a:solidFill>
              </a:rPr>
              <a:t>):  </a:t>
            </a:r>
            <a:r>
              <a:rPr lang="en-GB" sz="1400" dirty="0">
                <a:solidFill>
                  <a:schemeClr val="tx1">
                    <a:lumMod val="75000"/>
                    <a:lumOff val="25000"/>
                  </a:schemeClr>
                </a:solidFill>
              </a:rPr>
              <a:t>Transmission Network in Kilometres</a:t>
            </a:r>
          </a:p>
          <a:p>
            <a:r>
              <a:rPr lang="en-GB" sz="1400" b="1" dirty="0">
                <a:solidFill>
                  <a:schemeClr val="tx1">
                    <a:lumMod val="75000"/>
                    <a:lumOff val="25000"/>
                  </a:schemeClr>
                </a:solidFill>
              </a:rPr>
              <a:t>Dist. (</a:t>
            </a:r>
            <a:r>
              <a:rPr lang="en-GB" sz="1400" b="1" dirty="0" smtClean="0">
                <a:solidFill>
                  <a:schemeClr val="tx1">
                    <a:lumMod val="75000"/>
                    <a:lumOff val="25000"/>
                  </a:schemeClr>
                </a:solidFill>
              </a:rPr>
              <a:t>KMs</a:t>
            </a:r>
            <a:r>
              <a:rPr lang="en-GB" sz="1400" b="1" dirty="0">
                <a:solidFill>
                  <a:schemeClr val="tx1">
                    <a:lumMod val="75000"/>
                    <a:lumOff val="25000"/>
                  </a:schemeClr>
                </a:solidFill>
              </a:rPr>
              <a:t>): </a:t>
            </a:r>
            <a:r>
              <a:rPr lang="en-GB" sz="1400" dirty="0">
                <a:solidFill>
                  <a:schemeClr val="tx1">
                    <a:lumMod val="75000"/>
                    <a:lumOff val="25000"/>
                  </a:schemeClr>
                </a:solidFill>
              </a:rPr>
              <a:t>Distribution Network in Kilometres</a:t>
            </a:r>
          </a:p>
          <a:p>
            <a:r>
              <a:rPr lang="en-GB" sz="1400" b="1" dirty="0">
                <a:solidFill>
                  <a:schemeClr val="tx1">
                    <a:lumMod val="75000"/>
                    <a:lumOff val="25000"/>
                  </a:schemeClr>
                </a:solidFill>
              </a:rPr>
              <a:t>No. of </a:t>
            </a:r>
            <a:r>
              <a:rPr lang="en-GB" sz="1400" b="1" dirty="0" smtClean="0">
                <a:solidFill>
                  <a:schemeClr val="tx1">
                    <a:lumMod val="75000"/>
                    <a:lumOff val="25000"/>
                  </a:schemeClr>
                </a:solidFill>
              </a:rPr>
              <a:t>Consumers </a:t>
            </a:r>
            <a:r>
              <a:rPr lang="en-GB" sz="1400" b="1" dirty="0">
                <a:solidFill>
                  <a:schemeClr val="tx1">
                    <a:lumMod val="75000"/>
                    <a:lumOff val="25000"/>
                  </a:schemeClr>
                </a:solidFill>
              </a:rPr>
              <a:t>(million):</a:t>
            </a:r>
            <a:r>
              <a:rPr lang="en-GB" sz="1400" dirty="0">
                <a:solidFill>
                  <a:schemeClr val="tx1">
                    <a:lumMod val="75000"/>
                    <a:lumOff val="25000"/>
                  </a:schemeClr>
                </a:solidFill>
              </a:rPr>
              <a:t> Industrial, Commercial and Domestic consumers</a:t>
            </a:r>
            <a:endParaRPr lang="en-GB" sz="1400" b="1" dirty="0">
              <a:solidFill>
                <a:schemeClr val="tx1">
                  <a:lumMod val="75000"/>
                  <a:lumOff val="25000"/>
                </a:schemeClr>
              </a:solidFill>
            </a:endParaRPr>
          </a:p>
        </p:txBody>
      </p:sp>
      <p:sp>
        <p:nvSpPr>
          <p:cNvPr id="20" name="TextBox 19"/>
          <p:cNvSpPr txBox="1"/>
          <p:nvPr/>
        </p:nvSpPr>
        <p:spPr>
          <a:xfrm>
            <a:off x="1419488" y="938550"/>
            <a:ext cx="1338602" cy="646331"/>
          </a:xfrm>
          <a:prstGeom prst="rect">
            <a:avLst/>
          </a:prstGeom>
          <a:noFill/>
        </p:spPr>
        <p:txBody>
          <a:bodyPr wrap="square" rtlCol="0">
            <a:spAutoFit/>
          </a:bodyPr>
          <a:lstStyle/>
          <a:p>
            <a:pPr algn="ctr"/>
            <a:r>
              <a:rPr lang="en-GB"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rPr>
              <a:t>2022</a:t>
            </a:r>
            <a:endParaRPr lang="en-US" sz="3600" spc="60" dirty="0">
              <a:ln w="11430"/>
              <a:gradFill>
                <a:gsLst>
                  <a:gs pos="25000">
                    <a:schemeClr val="accent2">
                      <a:satMod val="155000"/>
                    </a:schemeClr>
                  </a:gs>
                  <a:gs pos="100000">
                    <a:schemeClr val="accent2">
                      <a:shade val="45000"/>
                      <a:satMod val="165000"/>
                    </a:schemeClr>
                  </a:gs>
                </a:gsLst>
                <a:lin ang="5400000"/>
              </a:gradFill>
              <a:ea typeface="Tahoma" pitchFamily="34" charset="0"/>
              <a:cs typeface="Tahoma" pitchFamily="34" charset="0"/>
            </a:endParaRPr>
          </a:p>
        </p:txBody>
      </p:sp>
      <p:sp>
        <p:nvSpPr>
          <p:cNvPr id="21" name="Rounded Rectangle 20"/>
          <p:cNvSpPr/>
          <p:nvPr/>
        </p:nvSpPr>
        <p:spPr>
          <a:xfrm>
            <a:off x="824954" y="1574738"/>
            <a:ext cx="2393178" cy="1570901"/>
          </a:xfrm>
          <a:prstGeom prst="roundRect">
            <a:avLst/>
          </a:prstGeom>
          <a:no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b="1" spc="60" dirty="0">
                <a:ln w="11430"/>
                <a:solidFill>
                  <a:schemeClr val="tx1">
                    <a:lumMod val="75000"/>
                    <a:lumOff val="25000"/>
                  </a:schemeClr>
                </a:solidFill>
                <a:ea typeface="Tahoma" pitchFamily="34" charset="0"/>
                <a:cs typeface="Tahoma" pitchFamily="34" charset="0"/>
              </a:rPr>
              <a:t>Trans.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4,143</a:t>
            </a:r>
          </a:p>
          <a:p>
            <a:pPr algn="ctr"/>
            <a:r>
              <a:rPr lang="en-GB" sz="1400" b="1" spc="60" dirty="0">
                <a:ln w="11430"/>
                <a:solidFill>
                  <a:schemeClr val="tx1">
                    <a:lumMod val="75000"/>
                    <a:lumOff val="25000"/>
                  </a:schemeClr>
                </a:solidFill>
                <a:ea typeface="Tahoma" pitchFamily="34" charset="0"/>
                <a:cs typeface="Tahoma" pitchFamily="34" charset="0"/>
              </a:rPr>
              <a:t>Dist. (</a:t>
            </a:r>
            <a:r>
              <a:rPr lang="en-GB" sz="1400" b="1" spc="60" dirty="0" smtClean="0">
                <a:ln w="11430"/>
                <a:solidFill>
                  <a:schemeClr val="tx1">
                    <a:lumMod val="75000"/>
                    <a:lumOff val="25000"/>
                  </a:schemeClr>
                </a:solidFill>
                <a:ea typeface="Tahoma" pitchFamily="34" charset="0"/>
                <a:cs typeface="Tahoma" pitchFamily="34" charset="0"/>
              </a:rPr>
              <a:t>KMs</a:t>
            </a:r>
            <a:r>
              <a:rPr lang="en-GB" sz="1400" b="1" spc="60" dirty="0">
                <a:ln w="11430"/>
                <a:solidFill>
                  <a:schemeClr val="tx1">
                    <a:lumMod val="75000"/>
                    <a:lumOff val="25000"/>
                  </a:schemeClr>
                </a:solidFill>
                <a:ea typeface="Tahoma" pitchFamily="34" charset="0"/>
                <a:cs typeface="Tahoma" pitchFamily="34" charset="0"/>
              </a:rPr>
              <a:t>): 49,098</a:t>
            </a:r>
          </a:p>
          <a:p>
            <a:pPr algn="ctr"/>
            <a:endParaRPr lang="en-GB" sz="1400" b="1" spc="60" dirty="0">
              <a:ln w="11430"/>
              <a:solidFill>
                <a:schemeClr val="tx1">
                  <a:lumMod val="75000"/>
                  <a:lumOff val="25000"/>
                </a:schemeClr>
              </a:solidFill>
              <a:ea typeface="Tahoma" pitchFamily="34" charset="0"/>
              <a:cs typeface="Tahoma" pitchFamily="34" charset="0"/>
            </a:endParaRPr>
          </a:p>
          <a:p>
            <a:pPr algn="ctr"/>
            <a:r>
              <a:rPr lang="en-GB" sz="1400" b="1" spc="60" dirty="0">
                <a:ln w="11430"/>
                <a:solidFill>
                  <a:schemeClr val="tx1">
                    <a:lumMod val="75000"/>
                    <a:lumOff val="25000"/>
                  </a:schemeClr>
                </a:solidFill>
                <a:ea typeface="Tahoma" pitchFamily="34" charset="0"/>
                <a:cs typeface="Tahoma" pitchFamily="34" charset="0"/>
              </a:rPr>
              <a:t>No. of Consumer (million): 3.2+</a:t>
            </a:r>
          </a:p>
        </p:txBody>
      </p:sp>
      <p:pic>
        <p:nvPicPr>
          <p:cNvPr id="22" name="Picture 21" descr="NEW SSGC LOGO copy.png"/>
          <p:cNvPicPr/>
          <p:nvPr/>
        </p:nvPicPr>
        <p:blipFill>
          <a:blip r:embed="rId2"/>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8420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ooter Placeholder 27"/>
          <p:cNvSpPr>
            <a:spLocks noGrp="1"/>
          </p:cNvSpPr>
          <p:nvPr>
            <p:ph type="ftr" sz="quarter" idx="11"/>
          </p:nvPr>
        </p:nvSpPr>
        <p:spPr>
          <a:xfrm>
            <a:off x="513636" y="6356350"/>
            <a:ext cx="10868732" cy="365125"/>
          </a:xfrm>
        </p:spPr>
        <p:txBody>
          <a:bodyPr/>
          <a:lstStyle/>
          <a:p>
            <a:pPr algn="l"/>
            <a:r>
              <a:rPr lang="en-GB" sz="1400"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Tahoma" pitchFamily="34" charset="0"/>
                <a:cs typeface="Tahoma" pitchFamily="34" charset="0"/>
              </a:rPr>
              <a:t>SUI SOUTHERN GAS COMPANY LIMTED                           |CORPORATE BRIEFING|                                      Web: WWW.SSGC.COM.PK</a:t>
            </a:r>
            <a:endParaRPr lang="en-US" sz="1400"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7</a:t>
            </a:fld>
            <a:endParaRPr lang="en-US" dirty="0"/>
          </a:p>
        </p:txBody>
      </p:sp>
      <p:sp>
        <p:nvSpPr>
          <p:cNvPr id="4" name="Rounded Rectangle 3"/>
          <p:cNvSpPr/>
          <p:nvPr/>
        </p:nvSpPr>
        <p:spPr>
          <a:xfrm>
            <a:off x="128227" y="70965"/>
            <a:ext cx="9433784" cy="79619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SHAREHOLDING STRUCTURE </a:t>
            </a:r>
          </a:p>
        </p:txBody>
      </p:sp>
      <p:graphicFrame>
        <p:nvGraphicFramePr>
          <p:cNvPr id="20" name="Chart 19"/>
          <p:cNvGraphicFramePr>
            <a:graphicFrameLocks/>
          </p:cNvGraphicFramePr>
          <p:nvPr>
            <p:extLst>
              <p:ext uri="{D42A27DB-BD31-4B8C-83A1-F6EECF244321}">
                <p14:modId xmlns:p14="http://schemas.microsoft.com/office/powerpoint/2010/main" val="1958259729"/>
              </p:ext>
            </p:extLst>
          </p:nvPr>
        </p:nvGraphicFramePr>
        <p:xfrm>
          <a:off x="513636" y="1111612"/>
          <a:ext cx="11443732" cy="4962525"/>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5244417" y="3429000"/>
            <a:ext cx="2571750" cy="584775"/>
          </a:xfrm>
          <a:prstGeom prst="rect">
            <a:avLst/>
          </a:prstGeom>
          <a:noFill/>
        </p:spPr>
        <p:txBody>
          <a:bodyPr wrap="square" rtlCol="0">
            <a:spAutoFit/>
          </a:bodyPr>
          <a:lstStyle/>
          <a:p>
            <a:pPr algn="ctr"/>
            <a:r>
              <a:rPr lang="en-GB" sz="1600" b="1" spc="60" dirty="0">
                <a:ln w="11430"/>
                <a:solidFill>
                  <a:schemeClr val="accent2"/>
                </a:solidFill>
                <a:ea typeface="Tahoma" pitchFamily="34" charset="0"/>
                <a:cs typeface="Tahoma" pitchFamily="34" charset="0"/>
              </a:rPr>
              <a:t>% Break-up of 880,916,309 </a:t>
            </a:r>
            <a:r>
              <a:rPr lang="en-GB" sz="1600" b="1" spc="60" dirty="0" smtClean="0">
                <a:ln w="11430"/>
                <a:solidFill>
                  <a:schemeClr val="accent2"/>
                </a:solidFill>
                <a:ea typeface="Tahoma" pitchFamily="34" charset="0"/>
                <a:cs typeface="Tahoma" pitchFamily="34" charset="0"/>
              </a:rPr>
              <a:t>Shares</a:t>
            </a:r>
            <a:endParaRPr lang="en-US" sz="1600" b="1" spc="60" dirty="0">
              <a:ln w="11430"/>
              <a:solidFill>
                <a:schemeClr val="accent2"/>
              </a:solidFill>
              <a:ea typeface="Tahoma" pitchFamily="34" charset="0"/>
              <a:cs typeface="Tahoma" pitchFamily="34" charset="0"/>
            </a:endParaRPr>
          </a:p>
        </p:txBody>
      </p:sp>
      <p:pic>
        <p:nvPicPr>
          <p:cNvPr id="8" name="Picture 7" descr="NEW SSGC LOGO copy.png"/>
          <p:cNvPicPr/>
          <p:nvPr/>
        </p:nvPicPr>
        <p:blipFill>
          <a:blip r:embed="rId3"/>
          <a:stretch>
            <a:fillRect/>
          </a:stretch>
        </p:blipFill>
        <p:spPr>
          <a:xfrm>
            <a:off x="10524934" y="47714"/>
            <a:ext cx="1628380" cy="562678"/>
          </a:xfrm>
          <a:prstGeom prst="rect">
            <a:avLst/>
          </a:prstGeom>
        </p:spPr>
      </p:pic>
    </p:spTree>
    <p:extLst>
      <p:ext uri="{BB962C8B-B14F-4D97-AF65-F5344CB8AC3E}">
        <p14:creationId xmlns:p14="http://schemas.microsoft.com/office/powerpoint/2010/main" val="4041221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NEW SSGC LOGO copy.png"/>
          <p:cNvPicPr/>
          <p:nvPr/>
        </p:nvPicPr>
        <p:blipFill>
          <a:blip r:embed="rId2"/>
          <a:stretch>
            <a:fillRect/>
          </a:stretch>
        </p:blipFill>
        <p:spPr>
          <a:xfrm>
            <a:off x="9759633" y="47713"/>
            <a:ext cx="2197735" cy="781685"/>
          </a:xfrm>
          <a:prstGeom prst="rect">
            <a:avLst/>
          </a:prstGeom>
        </p:spPr>
      </p:pic>
      <p:sp>
        <p:nvSpPr>
          <p:cNvPr id="28" name="Footer Placeholder 27"/>
          <p:cNvSpPr>
            <a:spLocks noGrp="1"/>
          </p:cNvSpPr>
          <p:nvPr>
            <p:ph type="ftr" sz="quarter" idx="11"/>
          </p:nvPr>
        </p:nvSpPr>
        <p:spPr>
          <a:xfrm>
            <a:off x="513636" y="6356350"/>
            <a:ext cx="10868732" cy="365125"/>
          </a:xfrm>
        </p:spPr>
        <p:txBody>
          <a:bodyPr/>
          <a:lstStyle/>
          <a:p>
            <a:pPr algn="l"/>
            <a:r>
              <a:rPr lang="en-GB"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SUI SOUTHERN GAS COMPANY LIMTED                           |CORPORATE BRIEFING|                                      Web: WWW.SSGC.COM.PK</a:t>
            </a:r>
            <a:endParaRPr lang="en-US"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8</a:t>
            </a:fld>
            <a:endParaRPr lang="en-US" dirty="0"/>
          </a:p>
        </p:txBody>
      </p:sp>
      <p:sp>
        <p:nvSpPr>
          <p:cNvPr id="4" name="Rounded Rectangle 3"/>
          <p:cNvSpPr/>
          <p:nvPr/>
        </p:nvSpPr>
        <p:spPr>
          <a:xfrm>
            <a:off x="232547" y="134074"/>
            <a:ext cx="9326606"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32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SERVING THE COUNTRY</a:t>
            </a:r>
            <a:endParaRPr lang="en-US" sz="36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endParaRPr>
          </a:p>
        </p:txBody>
      </p:sp>
      <p:graphicFrame>
        <p:nvGraphicFramePr>
          <p:cNvPr id="16" name="Chart 15"/>
          <p:cNvGraphicFramePr>
            <a:graphicFrameLocks/>
          </p:cNvGraphicFramePr>
          <p:nvPr>
            <p:extLst/>
          </p:nvPr>
        </p:nvGraphicFramePr>
        <p:xfrm>
          <a:off x="6187044" y="3495286"/>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p:cNvGraphicFramePr>
            <a:graphicFrameLocks/>
          </p:cNvGraphicFramePr>
          <p:nvPr>
            <p:extLst/>
          </p:nvPr>
        </p:nvGraphicFramePr>
        <p:xfrm>
          <a:off x="821928" y="3495286"/>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p:cNvGraphicFramePr>
            <a:graphicFrameLocks/>
          </p:cNvGraphicFramePr>
          <p:nvPr>
            <p:extLst/>
          </p:nvPr>
        </p:nvGraphicFramePr>
        <p:xfrm>
          <a:off x="6187044" y="752086"/>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Chart 20"/>
          <p:cNvGraphicFramePr>
            <a:graphicFrameLocks/>
          </p:cNvGraphicFramePr>
          <p:nvPr>
            <p:extLst/>
          </p:nvPr>
        </p:nvGraphicFramePr>
        <p:xfrm>
          <a:off x="837941" y="752086"/>
          <a:ext cx="4572000"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149528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NEW SSGC LOGO copy.png"/>
          <p:cNvPicPr/>
          <p:nvPr/>
        </p:nvPicPr>
        <p:blipFill>
          <a:blip r:embed="rId2"/>
          <a:stretch>
            <a:fillRect/>
          </a:stretch>
        </p:blipFill>
        <p:spPr>
          <a:xfrm>
            <a:off x="9759633" y="47713"/>
            <a:ext cx="2197735" cy="781685"/>
          </a:xfrm>
          <a:prstGeom prst="rect">
            <a:avLst/>
          </a:prstGeom>
        </p:spPr>
      </p:pic>
      <p:sp>
        <p:nvSpPr>
          <p:cNvPr id="28" name="Footer Placeholder 27"/>
          <p:cNvSpPr>
            <a:spLocks noGrp="1"/>
          </p:cNvSpPr>
          <p:nvPr>
            <p:ph type="ftr" sz="quarter" idx="11"/>
          </p:nvPr>
        </p:nvSpPr>
        <p:spPr>
          <a:xfrm>
            <a:off x="513636" y="6356350"/>
            <a:ext cx="10868732" cy="365125"/>
          </a:xfrm>
        </p:spPr>
        <p:txBody>
          <a:bodyPr/>
          <a:lstStyle/>
          <a:p>
            <a:pPr algn="l"/>
            <a:r>
              <a:rPr lang="en-GB" spc="6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t>SUI SOUTHERN GAS COMPANY LIMTED                           |CORPORATE BRIEFING|                                      Web: WWW.SSGC.COM.PK</a:t>
            </a:r>
            <a:endParaRPr lang="en-US" dirty="0"/>
          </a:p>
        </p:txBody>
      </p:sp>
      <p:sp>
        <p:nvSpPr>
          <p:cNvPr id="35" name="Rectangle 34"/>
          <p:cNvSpPr/>
          <p:nvPr/>
        </p:nvSpPr>
        <p:spPr>
          <a:xfrm>
            <a:off x="11487150" y="6356350"/>
            <a:ext cx="470218" cy="3651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fld id="{3E8957CE-9184-4F43-8EF6-FE55035743FD}" type="slidenum">
              <a:rPr lang="en-US" spc="6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ahoma" pitchFamily="34" charset="0"/>
                <a:ea typeface="Tahoma" pitchFamily="34" charset="0"/>
                <a:cs typeface="Tahoma" pitchFamily="34" charset="0"/>
              </a:rPr>
              <a:pPr algn="ctr"/>
              <a:t>9</a:t>
            </a:fld>
            <a:endParaRPr lang="en-US" dirty="0"/>
          </a:p>
        </p:txBody>
      </p:sp>
      <p:sp>
        <p:nvSpPr>
          <p:cNvPr id="4" name="Rounded Rectangle 3"/>
          <p:cNvSpPr/>
          <p:nvPr/>
        </p:nvSpPr>
        <p:spPr>
          <a:xfrm>
            <a:off x="232547" y="128976"/>
            <a:ext cx="9454378" cy="69532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8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rPr>
              <a:t>SERVING THE COUNTRY – SALES </a:t>
            </a:r>
            <a:r>
              <a:rPr lang="en-GB" sz="2800" b="1" spc="60" dirty="0" smtClean="0">
                <a:ln w="11430"/>
                <a:solidFill>
                  <a:schemeClr val="bg1"/>
                </a:solidFill>
                <a:effectLst>
                  <a:outerShdw blurRad="38100" dist="38100" dir="2700000" algn="tl">
                    <a:srgbClr val="000000">
                      <a:alpha val="43137"/>
                    </a:srgbClr>
                  </a:outerShdw>
                </a:effectLst>
                <a:ea typeface="Tahoma" pitchFamily="34" charset="0"/>
                <a:cs typeface="Tahoma" pitchFamily="34" charset="0"/>
              </a:rPr>
              <a:t>MIX (2023-9M)</a:t>
            </a:r>
            <a:endParaRPr lang="en-US" sz="2800" b="1" spc="60" dirty="0">
              <a:ln w="11430"/>
              <a:solidFill>
                <a:schemeClr val="bg1"/>
              </a:solidFill>
              <a:effectLst>
                <a:outerShdw blurRad="38100" dist="38100" dir="2700000" algn="tl">
                  <a:srgbClr val="000000">
                    <a:alpha val="43137"/>
                  </a:srgbClr>
                </a:outerShdw>
              </a:effectLst>
              <a:ea typeface="Tahoma" pitchFamily="34" charset="0"/>
              <a:cs typeface="Tahoma" pitchFamily="34" charset="0"/>
            </a:endParaRPr>
          </a:p>
        </p:txBody>
      </p:sp>
      <p:sp>
        <p:nvSpPr>
          <p:cNvPr id="2" name="TextBox 1"/>
          <p:cNvSpPr txBox="1"/>
          <p:nvPr/>
        </p:nvSpPr>
        <p:spPr>
          <a:xfrm>
            <a:off x="2386012" y="3113562"/>
            <a:ext cx="2066925" cy="1200329"/>
          </a:xfrm>
          <a:prstGeom prst="rect">
            <a:avLst/>
          </a:prstGeom>
          <a:noFill/>
        </p:spPr>
        <p:txBody>
          <a:bodyPr wrap="square" rtlCol="0">
            <a:spAutoFit/>
          </a:bodyPr>
          <a:lstStyle/>
          <a:p>
            <a:pPr algn="ctr"/>
            <a:r>
              <a:rPr lang="en-GB" sz="3600" spc="60" dirty="0" smtClean="0">
                <a:ln w="11430"/>
                <a:latin typeface="Tahoma" pitchFamily="34" charset="0"/>
                <a:ea typeface="Tahoma" pitchFamily="34" charset="0"/>
                <a:cs typeface="Tahoma" pitchFamily="34" charset="0"/>
              </a:rPr>
              <a:t>830 MMSCFD</a:t>
            </a:r>
            <a:endParaRPr lang="en-US" sz="3600" spc="60" dirty="0">
              <a:ln w="11430"/>
              <a:latin typeface="Tahoma" pitchFamily="34" charset="0"/>
              <a:ea typeface="Tahoma" pitchFamily="34" charset="0"/>
              <a:cs typeface="Tahoma" pitchFamily="34" charset="0"/>
            </a:endParaRPr>
          </a:p>
        </p:txBody>
      </p:sp>
      <p:graphicFrame>
        <p:nvGraphicFramePr>
          <p:cNvPr id="10" name="Chart 9"/>
          <p:cNvGraphicFramePr>
            <a:graphicFrameLocks/>
          </p:cNvGraphicFramePr>
          <p:nvPr>
            <p:extLst/>
          </p:nvPr>
        </p:nvGraphicFramePr>
        <p:xfrm>
          <a:off x="6366711" y="1101354"/>
          <a:ext cx="5665861" cy="48978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nvPr>
        </p:nvGraphicFramePr>
        <p:xfrm>
          <a:off x="0" y="1126190"/>
          <a:ext cx="6813630" cy="4848225"/>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p:cNvSpPr txBox="1"/>
          <p:nvPr/>
        </p:nvSpPr>
        <p:spPr>
          <a:xfrm>
            <a:off x="2608527" y="1083706"/>
            <a:ext cx="701601" cy="369332"/>
          </a:xfrm>
          <a:prstGeom prst="rect">
            <a:avLst/>
          </a:prstGeom>
          <a:noFill/>
        </p:spPr>
        <p:txBody>
          <a:bodyPr wrap="square" rtlCol="0">
            <a:spAutoFit/>
          </a:bodyPr>
          <a:lstStyle/>
          <a:p>
            <a:r>
              <a:rPr lang="en-US" dirty="0" smtClean="0"/>
              <a:t>*</a:t>
            </a:r>
            <a:endParaRPr lang="en-US" dirty="0"/>
          </a:p>
        </p:txBody>
      </p:sp>
      <p:sp>
        <p:nvSpPr>
          <p:cNvPr id="12" name="TextBox 11"/>
          <p:cNvSpPr txBox="1"/>
          <p:nvPr/>
        </p:nvSpPr>
        <p:spPr>
          <a:xfrm>
            <a:off x="607413" y="6094740"/>
            <a:ext cx="5624121" cy="261610"/>
          </a:xfrm>
          <a:prstGeom prst="rect">
            <a:avLst/>
          </a:prstGeom>
          <a:noFill/>
        </p:spPr>
        <p:txBody>
          <a:bodyPr wrap="square" rtlCol="0">
            <a:spAutoFit/>
          </a:bodyPr>
          <a:lstStyle/>
          <a:p>
            <a:r>
              <a:rPr lang="en-US" sz="1050" i="1" dirty="0" smtClean="0"/>
              <a:t>* Power, CNG and few industrial &amp; commercial customers </a:t>
            </a:r>
            <a:r>
              <a:rPr lang="en-US" sz="1050" i="1" dirty="0"/>
              <a:t>partially</a:t>
            </a:r>
            <a:r>
              <a:rPr lang="en-US" sz="1050" i="1" dirty="0" smtClean="0"/>
              <a:t> consume RLNG.  </a:t>
            </a:r>
            <a:endParaRPr lang="en-US" sz="1050" i="1" dirty="0"/>
          </a:p>
        </p:txBody>
      </p:sp>
    </p:spTree>
    <p:extLst>
      <p:ext uri="{BB962C8B-B14F-4D97-AF65-F5344CB8AC3E}">
        <p14:creationId xmlns:p14="http://schemas.microsoft.com/office/powerpoint/2010/main" val="39111716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2026</TotalTime>
  <Words>4347</Words>
  <Application>Microsoft Office PowerPoint</Application>
  <PresentationFormat>Widescreen</PresentationFormat>
  <Paragraphs>518</Paragraphs>
  <Slides>21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Arial Narrow</vt:lpstr>
      <vt:lpstr>Calibri</vt:lpstr>
      <vt:lpstr>Calibri Light</vt:lpstr>
      <vt:lpstr>Century Gothic</vt:lpstr>
      <vt:lpstr>Edwardian Script ITC</vt:lpstr>
      <vt:lpstr>Tahoma</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 SOUTHERN GAS COMPANY LIMITED</dc:title>
  <dc:creator>Zawin Mustafa (Finance HO)</dc:creator>
  <cp:lastModifiedBy>Waqas Patel (Finance HO)</cp:lastModifiedBy>
  <cp:revision>185</cp:revision>
  <cp:lastPrinted>2023-04-13T03:21:14Z</cp:lastPrinted>
  <dcterms:created xsi:type="dcterms:W3CDTF">2023-04-10T04:16:53Z</dcterms:created>
  <dcterms:modified xsi:type="dcterms:W3CDTF">2023-05-03T05:48:29Z</dcterms:modified>
</cp:coreProperties>
</file>